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79300" cy="6858000"/>
  <p:notesSz cx="6858000" cy="9144000"/>
  <p:defaultTextStyle>
    <a:lvl1pPr>
      <a:defRPr>
        <a:solidFill>
          <a:srgbClr val="303030"/>
        </a:solidFill>
        <a:latin typeface="Cambria"/>
        <a:ea typeface="Cambria"/>
        <a:cs typeface="Cambria"/>
        <a:sym typeface="Cambria"/>
      </a:defRPr>
    </a:lvl1pPr>
    <a:lvl2pPr indent="457200">
      <a:defRPr>
        <a:solidFill>
          <a:srgbClr val="303030"/>
        </a:solidFill>
        <a:latin typeface="Cambria"/>
        <a:ea typeface="Cambria"/>
        <a:cs typeface="Cambria"/>
        <a:sym typeface="Cambria"/>
      </a:defRPr>
    </a:lvl2pPr>
    <a:lvl3pPr indent="914400">
      <a:defRPr>
        <a:solidFill>
          <a:srgbClr val="303030"/>
        </a:solidFill>
        <a:latin typeface="Cambria"/>
        <a:ea typeface="Cambria"/>
        <a:cs typeface="Cambria"/>
        <a:sym typeface="Cambria"/>
      </a:defRPr>
    </a:lvl3pPr>
    <a:lvl4pPr indent="1371600">
      <a:defRPr>
        <a:solidFill>
          <a:srgbClr val="303030"/>
        </a:solidFill>
        <a:latin typeface="Cambria"/>
        <a:ea typeface="Cambria"/>
        <a:cs typeface="Cambria"/>
        <a:sym typeface="Cambria"/>
      </a:defRPr>
    </a:lvl4pPr>
    <a:lvl5pPr indent="1828800">
      <a:defRPr>
        <a:solidFill>
          <a:srgbClr val="303030"/>
        </a:solidFill>
        <a:latin typeface="Cambria"/>
        <a:ea typeface="Cambria"/>
        <a:cs typeface="Cambria"/>
        <a:sym typeface="Cambria"/>
      </a:defRPr>
    </a:lvl5pPr>
    <a:lvl6pPr indent="2286000">
      <a:defRPr>
        <a:solidFill>
          <a:srgbClr val="303030"/>
        </a:solidFill>
        <a:latin typeface="Cambria"/>
        <a:ea typeface="Cambria"/>
        <a:cs typeface="Cambria"/>
        <a:sym typeface="Cambria"/>
      </a:defRPr>
    </a:lvl6pPr>
    <a:lvl7pPr indent="2743200">
      <a:defRPr>
        <a:solidFill>
          <a:srgbClr val="303030"/>
        </a:solidFill>
        <a:latin typeface="Cambria"/>
        <a:ea typeface="Cambria"/>
        <a:cs typeface="Cambria"/>
        <a:sym typeface="Cambria"/>
      </a:defRPr>
    </a:lvl7pPr>
    <a:lvl8pPr indent="3200400">
      <a:defRPr>
        <a:solidFill>
          <a:srgbClr val="303030"/>
        </a:solidFill>
        <a:latin typeface="Cambria"/>
        <a:ea typeface="Cambria"/>
        <a:cs typeface="Cambria"/>
        <a:sym typeface="Cambria"/>
      </a:defRPr>
    </a:lvl8pPr>
    <a:lvl9pPr indent="3657600">
      <a:defRPr>
        <a:solidFill>
          <a:srgbClr val="303030"/>
        </a:solidFill>
        <a:latin typeface="Cambria"/>
        <a:ea typeface="Cambria"/>
        <a:cs typeface="Cambria"/>
        <a:sym typeface="Cambr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mbria"/>
          <a:ea typeface="Cambria"/>
          <a:cs typeface="Cambria"/>
        </a:font>
        <a:srgbClr val="30303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EACE"/>
          </a:solidFill>
        </a:fill>
      </a:tcStyle>
    </a:wholeTbl>
    <a:band2H>
      <a:tcTxStyle b="def" i="def"/>
      <a:tcStyle>
        <a:tcBdr/>
        <a:fill>
          <a:solidFill>
            <a:srgbClr val="FDF5E8"/>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C547"/>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C547"/>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C547"/>
          </a:solidFill>
        </a:fill>
      </a:tcStyle>
    </a:firstRow>
  </a:tblStyle>
  <a:tblStyle styleId="{C7B018BB-80A7-4F77-B60F-C8B233D01FF8}" styleName="">
    <a:tblBg/>
    <a:wholeTbl>
      <a:tcTxStyle b="on" i="on">
        <a:font>
          <a:latin typeface="Cambria"/>
          <a:ea typeface="Cambria"/>
          <a:cs typeface="Cambria"/>
        </a:font>
        <a:srgbClr val="30303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1D8"/>
          </a:solidFill>
        </a:fill>
      </a:tcStyle>
    </a:wholeTbl>
    <a:band2H>
      <a:tcTxStyle b="def" i="def"/>
      <a:tcStyle>
        <a:tcBdr/>
        <a:fill>
          <a:solidFill>
            <a:srgbClr val="E8E9EC"/>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084"/>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084"/>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084"/>
          </a:solidFill>
        </a:fill>
      </a:tcStyle>
    </a:firstRow>
  </a:tblStyle>
  <a:tblStyle styleId="{EEE7283C-3CF3-47DC-8721-378D4A62B228}" styleName="">
    <a:tblBg/>
    <a:wholeTbl>
      <a:tcTxStyle b="on" i="on">
        <a:font>
          <a:latin typeface="Cambria"/>
          <a:ea typeface="Cambria"/>
          <a:cs typeface="Cambria"/>
        </a:font>
        <a:srgbClr val="30303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9CECB"/>
          </a:solidFill>
        </a:fill>
      </a:tcStyle>
    </a:wholeTbl>
    <a:band2H>
      <a:tcTxStyle b="def" i="def"/>
      <a:tcStyle>
        <a:tcBdr/>
        <a:fill>
          <a:solidFill>
            <a:srgbClr val="EDE8E7"/>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94A27"/>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94A27"/>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94A27"/>
          </a:solidFill>
        </a:fill>
      </a:tcStyle>
    </a:firstRow>
  </a:tblStyle>
  <a:tblStyle styleId="{CF821DB8-F4EB-4A41-A1BA-3FCAFE7338EE}" styleName="">
    <a:tblBg/>
    <a:wholeTbl>
      <a:tcTxStyle b="on" i="on">
        <a:font>
          <a:latin typeface="Cambria"/>
          <a:ea typeface="Cambria"/>
          <a:cs typeface="Cambria"/>
        </a:font>
        <a:srgbClr val="30303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FFFFFF"/>
          </a:solidFill>
        </a:fill>
      </a:tcStyle>
    </a:band2H>
    <a:firstCol>
      <a:tcTxStyle b="on" i="on">
        <a:font>
          <a:latin typeface="Cambria"/>
          <a:ea typeface="Cambria"/>
          <a:cs typeface="Cambr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7C547"/>
          </a:solidFill>
        </a:fill>
      </a:tcStyle>
    </a:firstCol>
    <a:lastRow>
      <a:tcTxStyle b="on" i="on">
        <a:font>
          <a:latin typeface="Cambria"/>
          <a:ea typeface="Cambria"/>
          <a:cs typeface="Cambria"/>
        </a:font>
        <a:srgbClr val="303030"/>
      </a:tcTxStyle>
      <a:tcStyle>
        <a:tcBdr>
          <a:left>
            <a:ln w="12700" cap="flat">
              <a:noFill/>
              <a:miter lim="400000"/>
            </a:ln>
          </a:left>
          <a:right>
            <a:ln w="12700" cap="flat">
              <a:noFill/>
              <a:miter lim="400000"/>
            </a:ln>
          </a:right>
          <a:top>
            <a:ln w="50800" cap="flat">
              <a:solidFill>
                <a:srgbClr val="303030"/>
              </a:solidFill>
              <a:prstDash val="solid"/>
              <a:bevel/>
            </a:ln>
          </a:top>
          <a:bottom>
            <a:ln w="25400" cap="flat">
              <a:solidFill>
                <a:srgbClr val="30303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mbria"/>
          <a:ea typeface="Cambria"/>
          <a:cs typeface="Cambria"/>
        </a:font>
        <a:srgbClr val="FFFFFF"/>
      </a:tcTxStyle>
      <a:tcStyle>
        <a:tcBdr>
          <a:left>
            <a:ln w="12700" cap="flat">
              <a:noFill/>
              <a:miter lim="400000"/>
            </a:ln>
          </a:left>
          <a:right>
            <a:ln w="12700" cap="flat">
              <a:noFill/>
              <a:miter lim="400000"/>
            </a:ln>
          </a:right>
          <a:top>
            <a:ln w="25400" cap="flat">
              <a:solidFill>
                <a:srgbClr val="303030"/>
              </a:solidFill>
              <a:prstDash val="solid"/>
              <a:bevel/>
            </a:ln>
          </a:top>
          <a:bottom>
            <a:ln w="25400" cap="flat">
              <a:solidFill>
                <a:srgbClr val="303030"/>
              </a:solidFill>
              <a:prstDash val="solid"/>
              <a:bevel/>
            </a:ln>
          </a:bottom>
          <a:insideH>
            <a:ln w="12700" cap="flat">
              <a:noFill/>
              <a:miter lim="400000"/>
            </a:ln>
          </a:insideH>
          <a:insideV>
            <a:ln w="12700" cap="flat">
              <a:noFill/>
              <a:miter lim="400000"/>
            </a:ln>
          </a:insideV>
        </a:tcBdr>
        <a:fill>
          <a:solidFill>
            <a:srgbClr val="F7C547"/>
          </a:solidFill>
        </a:fill>
      </a:tcStyle>
    </a:firstRow>
  </a:tblStyle>
  <a:tblStyle styleId="{33BA23B1-9221-436E-865A-0063620EA4FD}" styleName="">
    <a:tblBg/>
    <a:wholeTbl>
      <a:tcTxStyle b="on" i="on">
        <a:font>
          <a:latin typeface="Cambria"/>
          <a:ea typeface="Cambria"/>
          <a:cs typeface="Cambria"/>
        </a:font>
        <a:srgbClr val="30303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CC"/>
          </a:solidFill>
        </a:fill>
      </a:tcStyle>
    </a:wholeTbl>
    <a:band2H>
      <a:tcTxStyle b="def" i="def"/>
      <a:tcStyle>
        <a:tcBdr/>
        <a:fill>
          <a:solidFill>
            <a:srgbClr val="E7E7E7"/>
          </a:solidFill>
        </a:fill>
      </a:tcStyle>
    </a:band2H>
    <a:firstCol>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03030"/>
          </a:solidFill>
        </a:fill>
      </a:tcStyle>
    </a:firstCol>
    <a:la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03030"/>
          </a:solidFill>
        </a:fill>
      </a:tcStyle>
    </a:lastRow>
    <a:firstRow>
      <a:tcTxStyle b="on" i="on">
        <a:font>
          <a:latin typeface="Cambria"/>
          <a:ea typeface="Cambria"/>
          <a:cs typeface="Cambr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03030"/>
          </a:solidFill>
        </a:fill>
      </a:tcStyle>
    </a:firstRow>
  </a:tblStyle>
  <a:tblStyle styleId="{2708684C-4D16-4618-839F-0558EEFCDFE6}" styleName="">
    <a:tblBg/>
    <a:wholeTbl>
      <a:tcTxStyle b="on" i="on">
        <a:font>
          <a:latin typeface="Cambria"/>
          <a:ea typeface="Cambria"/>
          <a:cs typeface="Cambria"/>
        </a:font>
        <a:srgbClr val="303030"/>
      </a:tcTxStyle>
      <a:tcStyle>
        <a:tcBdr>
          <a:left>
            <a:ln w="12700" cap="flat">
              <a:solidFill>
                <a:srgbClr val="303030"/>
              </a:solidFill>
              <a:prstDash val="solid"/>
              <a:bevel/>
            </a:ln>
          </a:left>
          <a:right>
            <a:ln w="12700" cap="flat">
              <a:solidFill>
                <a:srgbClr val="303030"/>
              </a:solidFill>
              <a:prstDash val="solid"/>
              <a:bevel/>
            </a:ln>
          </a:right>
          <a:top>
            <a:ln w="12700" cap="flat">
              <a:solidFill>
                <a:srgbClr val="303030"/>
              </a:solidFill>
              <a:prstDash val="solid"/>
              <a:bevel/>
            </a:ln>
          </a:top>
          <a:bottom>
            <a:ln w="12700" cap="flat">
              <a:solidFill>
                <a:srgbClr val="303030"/>
              </a:solidFill>
              <a:prstDash val="solid"/>
              <a:bevel/>
            </a:ln>
          </a:bottom>
          <a:insideH>
            <a:ln w="12700" cap="flat">
              <a:solidFill>
                <a:srgbClr val="303030"/>
              </a:solidFill>
              <a:prstDash val="solid"/>
              <a:bevel/>
            </a:ln>
          </a:insideH>
          <a:insideV>
            <a:ln w="12700" cap="flat">
              <a:solidFill>
                <a:srgbClr val="303030"/>
              </a:solidFill>
              <a:prstDash val="solid"/>
              <a:bevel/>
            </a:ln>
          </a:insideV>
        </a:tcBdr>
        <a:fill>
          <a:solidFill>
            <a:srgbClr val="303030">
              <a:alpha val="20000"/>
            </a:srgbClr>
          </a:solidFill>
        </a:fill>
      </a:tcStyle>
    </a:wholeTbl>
    <a:band2H>
      <a:tcTxStyle b="def" i="def"/>
      <a:tcStyle>
        <a:tcBdr/>
        <a:fill>
          <a:solidFill>
            <a:srgbClr val="FFFFFF"/>
          </a:solidFill>
        </a:fill>
      </a:tcStyle>
    </a:band2H>
    <a:firstCol>
      <a:tcTxStyle b="on" i="on">
        <a:font>
          <a:latin typeface="Cambria"/>
          <a:ea typeface="Cambria"/>
          <a:cs typeface="Cambria"/>
        </a:font>
        <a:srgbClr val="303030"/>
      </a:tcTxStyle>
      <a:tcStyle>
        <a:tcBdr>
          <a:left>
            <a:ln w="12700" cap="flat">
              <a:solidFill>
                <a:srgbClr val="303030"/>
              </a:solidFill>
              <a:prstDash val="solid"/>
              <a:bevel/>
            </a:ln>
          </a:left>
          <a:right>
            <a:ln w="12700" cap="flat">
              <a:solidFill>
                <a:srgbClr val="303030"/>
              </a:solidFill>
              <a:prstDash val="solid"/>
              <a:bevel/>
            </a:ln>
          </a:right>
          <a:top>
            <a:ln w="12700" cap="flat">
              <a:solidFill>
                <a:srgbClr val="303030"/>
              </a:solidFill>
              <a:prstDash val="solid"/>
              <a:bevel/>
            </a:ln>
          </a:top>
          <a:bottom>
            <a:ln w="12700" cap="flat">
              <a:solidFill>
                <a:srgbClr val="303030"/>
              </a:solidFill>
              <a:prstDash val="solid"/>
              <a:bevel/>
            </a:ln>
          </a:bottom>
          <a:insideH>
            <a:ln w="12700" cap="flat">
              <a:solidFill>
                <a:srgbClr val="303030"/>
              </a:solidFill>
              <a:prstDash val="solid"/>
              <a:bevel/>
            </a:ln>
          </a:insideH>
          <a:insideV>
            <a:ln w="12700" cap="flat">
              <a:solidFill>
                <a:srgbClr val="303030"/>
              </a:solidFill>
              <a:prstDash val="solid"/>
              <a:bevel/>
            </a:ln>
          </a:insideV>
        </a:tcBdr>
        <a:fill>
          <a:solidFill>
            <a:srgbClr val="303030">
              <a:alpha val="20000"/>
            </a:srgbClr>
          </a:solidFill>
        </a:fill>
      </a:tcStyle>
    </a:firstCol>
    <a:lastRow>
      <a:tcTxStyle b="on" i="on">
        <a:font>
          <a:latin typeface="Cambria"/>
          <a:ea typeface="Cambria"/>
          <a:cs typeface="Cambria"/>
        </a:font>
        <a:srgbClr val="303030"/>
      </a:tcTxStyle>
      <a:tcStyle>
        <a:tcBdr>
          <a:left>
            <a:ln w="12700" cap="flat">
              <a:solidFill>
                <a:srgbClr val="303030"/>
              </a:solidFill>
              <a:prstDash val="solid"/>
              <a:bevel/>
            </a:ln>
          </a:left>
          <a:right>
            <a:ln w="12700" cap="flat">
              <a:solidFill>
                <a:srgbClr val="303030"/>
              </a:solidFill>
              <a:prstDash val="solid"/>
              <a:bevel/>
            </a:ln>
          </a:right>
          <a:top>
            <a:ln w="50800" cap="flat">
              <a:solidFill>
                <a:srgbClr val="303030"/>
              </a:solidFill>
              <a:prstDash val="solid"/>
              <a:bevel/>
            </a:ln>
          </a:top>
          <a:bottom>
            <a:ln w="12700" cap="flat">
              <a:solidFill>
                <a:srgbClr val="303030"/>
              </a:solidFill>
              <a:prstDash val="solid"/>
              <a:bevel/>
            </a:ln>
          </a:bottom>
          <a:insideH>
            <a:ln w="12700" cap="flat">
              <a:solidFill>
                <a:srgbClr val="303030"/>
              </a:solidFill>
              <a:prstDash val="solid"/>
              <a:bevel/>
            </a:ln>
          </a:insideH>
          <a:insideV>
            <a:ln w="12700" cap="flat">
              <a:solidFill>
                <a:srgbClr val="303030"/>
              </a:solidFill>
              <a:prstDash val="solid"/>
              <a:bevel/>
            </a:ln>
          </a:insideV>
        </a:tcBdr>
        <a:fill>
          <a:noFill/>
        </a:fill>
      </a:tcStyle>
    </a:lastRow>
    <a:firstRow>
      <a:tcTxStyle b="on" i="on">
        <a:font>
          <a:latin typeface="Cambria"/>
          <a:ea typeface="Cambria"/>
          <a:cs typeface="Cambria"/>
        </a:font>
        <a:srgbClr val="303030"/>
      </a:tcTxStyle>
      <a:tcStyle>
        <a:tcBdr>
          <a:left>
            <a:ln w="12700" cap="flat">
              <a:solidFill>
                <a:srgbClr val="303030"/>
              </a:solidFill>
              <a:prstDash val="solid"/>
              <a:bevel/>
            </a:ln>
          </a:left>
          <a:right>
            <a:ln w="12700" cap="flat">
              <a:solidFill>
                <a:srgbClr val="303030"/>
              </a:solidFill>
              <a:prstDash val="solid"/>
              <a:bevel/>
            </a:ln>
          </a:right>
          <a:top>
            <a:ln w="12700" cap="flat">
              <a:solidFill>
                <a:srgbClr val="303030"/>
              </a:solidFill>
              <a:prstDash val="solid"/>
              <a:bevel/>
            </a:ln>
          </a:top>
          <a:bottom>
            <a:ln w="25400" cap="flat">
              <a:solidFill>
                <a:srgbClr val="303030"/>
              </a:solidFill>
              <a:prstDash val="solid"/>
              <a:bevel/>
            </a:ln>
          </a:bottom>
          <a:insideH>
            <a:ln w="12700" cap="flat">
              <a:solidFill>
                <a:srgbClr val="303030"/>
              </a:solidFill>
              <a:prstDash val="solid"/>
              <a:bevel/>
            </a:ln>
          </a:insideH>
          <a:insideV>
            <a:ln w="12700" cap="flat">
              <a:solidFill>
                <a:srgbClr val="30303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ph type="sldImg"/>
          </p:nvPr>
        </p:nvSpPr>
        <p:spPr>
          <a:xfrm>
            <a:off x="1143000" y="685800"/>
            <a:ext cx="4572000" cy="3429000"/>
          </a:xfrm>
          <a:prstGeom prst="rect">
            <a:avLst/>
          </a:prstGeom>
        </p:spPr>
        <p:txBody>
          <a:bodyPr/>
          <a:lstStyle/>
          <a:p>
            <a:pPr lvl="0"/>
          </a:p>
        </p:txBody>
      </p:sp>
      <p:sp>
        <p:nvSpPr>
          <p:cNvPr id="71" name="Shape 7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spTree>
      <p:nvGrpSpPr>
        <p:cNvPr id="1" name=""/>
        <p:cNvGrpSpPr/>
        <p:nvPr/>
      </p:nvGrpSpPr>
      <p:grpSpPr>
        <a:xfrm>
          <a:off x="0" y="0"/>
          <a:ext cx="0" cy="0"/>
          <a:chOff x="0" y="0"/>
          <a:chExt cx="0" cy="0"/>
        </a:xfrm>
      </p:grpSpPr>
      <p:pic>
        <p:nvPicPr>
          <p:cNvPr id="9" name="image1.png"/>
          <p:cNvPicPr/>
          <p:nvPr/>
        </p:nvPicPr>
        <p:blipFill>
          <a:blip r:embed="rId2">
            <a:extLst/>
          </a:blip>
          <a:stretch>
            <a:fillRect/>
          </a:stretch>
        </p:blipFill>
        <p:spPr>
          <a:xfrm>
            <a:off x="1" y="0"/>
            <a:ext cx="1065213" cy="6858000"/>
          </a:xfrm>
          <a:prstGeom prst="rect">
            <a:avLst/>
          </a:prstGeom>
          <a:ln w="12700">
            <a:miter lim="400000"/>
          </a:ln>
        </p:spPr>
      </p:pic>
      <p:sp>
        <p:nvSpPr>
          <p:cNvPr id="10" name="Shape 10"/>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pic>
        <p:nvPicPr>
          <p:cNvPr id="11" name="image2.png"/>
          <p:cNvPicPr/>
          <p:nvPr/>
        </p:nvPicPr>
        <p:blipFill>
          <a:blip r:embed="rId3">
            <a:extLst/>
          </a:blip>
          <a:stretch>
            <a:fillRect/>
          </a:stretch>
        </p:blipFill>
        <p:spPr>
          <a:xfrm>
            <a:off x="7923213" y="0"/>
            <a:ext cx="4265613" cy="6858000"/>
          </a:xfrm>
          <a:prstGeom prst="rect">
            <a:avLst/>
          </a:prstGeom>
          <a:ln w="12700">
            <a:miter lim="400000"/>
          </a:ln>
        </p:spPr>
      </p:pic>
      <p:sp>
        <p:nvSpPr>
          <p:cNvPr id="12" name="Shape 12"/>
          <p:cNvSpPr/>
          <p:nvPr>
            <p:ph type="title"/>
          </p:nvPr>
        </p:nvSpPr>
        <p:spPr>
          <a:xfrm>
            <a:off x="1520824" y="0"/>
            <a:ext cx="5945188" cy="4648200"/>
          </a:xfrm>
          <a:prstGeom prst="rect">
            <a:avLst/>
          </a:prstGeom>
        </p:spPr>
        <p:txBody>
          <a:bodyPr/>
          <a:lstStyle>
            <a:lvl1pPr>
              <a:lnSpc>
                <a:spcPct val="80000"/>
              </a:lnSpc>
              <a:defRPr sz="6600">
                <a:solidFill>
                  <a:srgbClr val="303030"/>
                </a:solidFill>
              </a:defRPr>
            </a:lvl1pPr>
          </a:lstStyle>
          <a:p>
            <a:pPr lvl="0">
              <a:defRPr sz="1800">
                <a:solidFill>
                  <a:srgbClr val="000000"/>
                </a:solidFill>
              </a:defRPr>
            </a:pPr>
            <a:r>
              <a:rPr sz="6600">
                <a:solidFill>
                  <a:srgbClr val="303030"/>
                </a:solidFill>
              </a:rPr>
              <a:t>Click to edit Master title style</a:t>
            </a:r>
          </a:p>
        </p:txBody>
      </p:sp>
      <p:sp>
        <p:nvSpPr>
          <p:cNvPr id="13" name="Shape 13"/>
          <p:cNvSpPr/>
          <p:nvPr>
            <p:ph type="body" idx="1"/>
          </p:nvPr>
        </p:nvSpPr>
        <p:spPr>
          <a:xfrm>
            <a:off x="1520825" y="4898571"/>
            <a:ext cx="5945188" cy="1959429"/>
          </a:xfrm>
          <a:prstGeom prst="rect">
            <a:avLst/>
          </a:prstGeom>
        </p:spPr>
        <p:txBody>
          <a:bodyPr>
            <a:noAutofit/>
          </a:bodyPr>
          <a:lstStyle>
            <a:lvl1pPr marL="0" indent="0">
              <a:spcBef>
                <a:spcPts val="0"/>
              </a:spcBef>
              <a:buClrTx/>
              <a:buSzTx/>
              <a:buFontTx/>
              <a:buNone/>
              <a:defRPr sz="2800">
                <a:solidFill>
                  <a:srgbClr val="F7C547"/>
                </a:solidFill>
              </a:defRPr>
            </a:lvl1pPr>
          </a:lstStyle>
          <a:p>
            <a:pPr lvl="0">
              <a:defRPr sz="1800">
                <a:solidFill>
                  <a:srgbClr val="000000"/>
                </a:solidFill>
              </a:defRPr>
            </a:pPr>
            <a:r>
              <a:rPr sz="2800">
                <a:solidFill>
                  <a:srgbClr val="F7C547"/>
                </a:solidFill>
              </a:rPr>
              <a:t>Click to edit Master subtitle style</a:t>
            </a:r>
          </a:p>
        </p:txBody>
      </p:sp>
      <p:sp>
        <p:nvSpPr>
          <p:cNvPr id="14" name="Shape 14"/>
          <p:cNvSpPr/>
          <p:nvPr/>
        </p:nvSpPr>
        <p:spPr>
          <a:xfrm>
            <a:off x="1658935" y="4782970"/>
            <a:ext cx="5654677" cy="1"/>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
        <p:nvSpPr>
          <p:cNvPr id="15" name="Shape 15"/>
          <p:cNvSpPr/>
          <p:nvPr/>
        </p:nvSpPr>
        <p:spPr>
          <a:xfrm>
            <a:off x="7923213" y="0"/>
            <a:ext cx="1065214" cy="6858000"/>
          </a:xfrm>
          <a:prstGeom prst="rect">
            <a:avLst/>
          </a:prstGeom>
          <a:gradFill>
            <a:gsLst>
              <a:gs pos="75000">
                <a:srgbClr val="000000">
                  <a:alpha val="0"/>
                </a:srgbClr>
              </a:gs>
              <a:gs pos="100000">
                <a:srgbClr val="000000">
                  <a:alpha val="25000"/>
                </a:srgbClr>
              </a:gs>
            </a:gsLst>
            <a:lin ang="10800000"/>
          </a:gradFill>
          <a:ln w="12700">
            <a:miter lim="400000"/>
          </a:ln>
        </p:spPr>
        <p:txBody>
          <a:bodyPr lIns="0" tIns="0" rIns="0" bIns="0" anchor="ctr"/>
          <a:lstStyle/>
          <a:p>
            <a:pPr lvl="0" algn="ctr">
              <a:defRPr>
                <a:solidFill>
                  <a:srgbClr val="FFFFFF"/>
                </a:solidFill>
              </a:defRPr>
            </a:pP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Title and Vertical Text">
    <p:spTree>
      <p:nvGrpSpPr>
        <p:cNvPr id="1" name=""/>
        <p:cNvGrpSpPr/>
        <p:nvPr/>
      </p:nvGrpSpPr>
      <p:grpSpPr>
        <a:xfrm>
          <a:off x="0" y="0"/>
          <a:ext cx="0" cy="0"/>
          <a:chOff x="0" y="0"/>
          <a:chExt cx="0" cy="0"/>
        </a:xfrm>
      </p:grpSpPr>
      <p:pic>
        <p:nvPicPr>
          <p:cNvPr id="58" name="image1.png"/>
          <p:cNvPicPr/>
          <p:nvPr/>
        </p:nvPicPr>
        <p:blipFill>
          <a:blip r:embed="rId2">
            <a:extLst/>
          </a:blip>
          <a:stretch>
            <a:fillRect/>
          </a:stretch>
        </p:blipFill>
        <p:spPr>
          <a:xfrm>
            <a:off x="1" y="0"/>
            <a:ext cx="1065213" cy="6858000"/>
          </a:xfrm>
          <a:prstGeom prst="rect">
            <a:avLst/>
          </a:prstGeom>
          <a:ln w="12700">
            <a:miter lim="400000"/>
          </a:ln>
        </p:spPr>
      </p:pic>
      <p:sp>
        <p:nvSpPr>
          <p:cNvPr id="59" name="Shape 59"/>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60" name="Shape 60"/>
          <p:cNvSpPr/>
          <p:nvPr>
            <p:ph type="title"/>
          </p:nvPr>
        </p:nvSpPr>
        <p:spPr>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61" name="Shape 61"/>
          <p:cNvSpPr/>
          <p:nvPr>
            <p:ph type="body" idx="1"/>
          </p:nvPr>
        </p:nvSpPr>
        <p:spPr>
          <a:prstGeom prst="rect">
            <a:avLst/>
          </a:prstGeom>
        </p:spPr>
        <p:txBody>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62" name="Shape 6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pic>
        <p:nvPicPr>
          <p:cNvPr id="64" name="image1.png"/>
          <p:cNvPicPr/>
          <p:nvPr/>
        </p:nvPicPr>
        <p:blipFill>
          <a:blip r:embed="rId2">
            <a:extLst/>
          </a:blip>
          <a:stretch>
            <a:fillRect/>
          </a:stretch>
        </p:blipFill>
        <p:spPr>
          <a:xfrm>
            <a:off x="1" y="0"/>
            <a:ext cx="1065213" cy="6858000"/>
          </a:xfrm>
          <a:prstGeom prst="rect">
            <a:avLst/>
          </a:prstGeom>
          <a:ln w="12700">
            <a:miter lim="400000"/>
          </a:ln>
        </p:spPr>
      </p:pic>
      <p:sp>
        <p:nvSpPr>
          <p:cNvPr id="65" name="Shape 65"/>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66" name="Shape 66"/>
          <p:cNvSpPr/>
          <p:nvPr>
            <p:ph type="title"/>
          </p:nvPr>
        </p:nvSpPr>
        <p:spPr>
          <a:xfrm>
            <a:off x="9523411" y="0"/>
            <a:ext cx="1828802" cy="6169025"/>
          </a:xfrm>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67" name="Shape 67"/>
          <p:cNvSpPr/>
          <p:nvPr>
            <p:ph type="body" idx="1"/>
          </p:nvPr>
        </p:nvSpPr>
        <p:spPr>
          <a:xfrm>
            <a:off x="1522412" y="646112"/>
            <a:ext cx="7620001" cy="6211888"/>
          </a:xfrm>
          <a:prstGeom prst="rect">
            <a:avLst/>
          </a:prstGeom>
        </p:spPr>
        <p:txBody>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68" name="Shape 68"/>
          <p:cNvSpPr/>
          <p:nvPr>
            <p:ph type="sldNum" sz="quarter" idx="2"/>
          </p:nvPr>
        </p:nvSpPr>
        <p:spPr>
          <a:prstGeom prst="rect">
            <a:avLst/>
          </a:prstGeom>
        </p:spPr>
        <p:txBody>
          <a:bodyPr/>
          <a:lstStyle/>
          <a:p>
            <a:pPr lvl="0"/>
            <a:fld id="{86CB4B4D-7CA3-9044-876B-883B54F8677D}" type="slidenum"/>
          </a:p>
        </p:txBody>
      </p:sp>
      <p:sp>
        <p:nvSpPr>
          <p:cNvPr id="69" name="Shape 69"/>
          <p:cNvSpPr/>
          <p:nvPr/>
        </p:nvSpPr>
        <p:spPr>
          <a:xfrm flipH="1">
            <a:off x="9371011" y="762000"/>
            <a:ext cx="1" cy="5334001"/>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18" name="Shape 18"/>
          <p:cNvSpPr/>
          <p:nvPr>
            <p:ph type="body" idx="1"/>
          </p:nvPr>
        </p:nvSpPr>
        <p:spPr>
          <a:prstGeom prst="rect">
            <a:avLst/>
          </a:prstGeom>
        </p:spPr>
        <p:txBody>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pic>
        <p:nvPicPr>
          <p:cNvPr id="21" name="image1.png"/>
          <p:cNvPicPr/>
          <p:nvPr/>
        </p:nvPicPr>
        <p:blipFill>
          <a:blip r:embed="rId2">
            <a:extLst/>
          </a:blip>
          <a:stretch>
            <a:fillRect/>
          </a:stretch>
        </p:blipFill>
        <p:spPr>
          <a:xfrm>
            <a:off x="1" y="0"/>
            <a:ext cx="1065213" cy="6858000"/>
          </a:xfrm>
          <a:prstGeom prst="rect">
            <a:avLst/>
          </a:prstGeom>
          <a:ln w="12700">
            <a:miter lim="400000"/>
          </a:ln>
        </p:spPr>
      </p:pic>
      <p:sp>
        <p:nvSpPr>
          <p:cNvPr id="22" name="Shape 22"/>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pic>
        <p:nvPicPr>
          <p:cNvPr id="23" name="image3.png"/>
          <p:cNvPicPr/>
          <p:nvPr/>
        </p:nvPicPr>
        <p:blipFill>
          <a:blip r:embed="rId3">
            <a:extLst/>
          </a:blip>
          <a:stretch>
            <a:fillRect/>
          </a:stretch>
        </p:blipFill>
        <p:spPr>
          <a:xfrm>
            <a:off x="11123610" y="0"/>
            <a:ext cx="1065214" cy="6858000"/>
          </a:xfrm>
          <a:prstGeom prst="rect">
            <a:avLst/>
          </a:prstGeom>
          <a:ln w="12700">
            <a:miter lim="400000"/>
          </a:ln>
        </p:spPr>
      </p:pic>
      <p:sp>
        <p:nvSpPr>
          <p:cNvPr id="24" name="Shape 24"/>
          <p:cNvSpPr/>
          <p:nvPr/>
        </p:nvSpPr>
        <p:spPr>
          <a:xfrm>
            <a:off x="11123611" y="10885"/>
            <a:ext cx="1065214" cy="6858001"/>
          </a:xfrm>
          <a:prstGeom prst="rect">
            <a:avLst/>
          </a:prstGeom>
          <a:gradFill>
            <a:gsLst>
              <a:gs pos="75000">
                <a:srgbClr val="000000">
                  <a:alpha val="0"/>
                </a:srgbClr>
              </a:gs>
              <a:gs pos="100000">
                <a:srgbClr val="000000">
                  <a:alpha val="25000"/>
                </a:srgbClr>
              </a:gs>
            </a:gsLst>
            <a:lin ang="10800000"/>
          </a:gradFill>
          <a:ln w="12700">
            <a:miter lim="400000"/>
          </a:ln>
        </p:spPr>
        <p:txBody>
          <a:bodyPr lIns="0" tIns="0" rIns="0" bIns="0" anchor="ctr"/>
          <a:lstStyle/>
          <a:p>
            <a:pPr lvl="0" algn="ctr">
              <a:defRPr>
                <a:solidFill>
                  <a:srgbClr val="FFFFFF"/>
                </a:solidFill>
              </a:defRPr>
            </a:pPr>
          </a:p>
        </p:txBody>
      </p:sp>
      <p:sp>
        <p:nvSpPr>
          <p:cNvPr id="25" name="Shape 25"/>
          <p:cNvSpPr/>
          <p:nvPr>
            <p:ph type="title"/>
          </p:nvPr>
        </p:nvSpPr>
        <p:spPr>
          <a:xfrm>
            <a:off x="1522409" y="522596"/>
            <a:ext cx="8229602" cy="4125604"/>
          </a:xfrm>
          <a:prstGeom prst="rect">
            <a:avLst/>
          </a:prstGeom>
        </p:spPr>
        <p:txBody>
          <a:bodyPr/>
          <a:lstStyle>
            <a:lvl1pPr>
              <a:lnSpc>
                <a:spcPct val="80000"/>
              </a:lnSpc>
              <a:defRPr sz="4800">
                <a:solidFill>
                  <a:srgbClr val="303030"/>
                </a:solidFill>
              </a:defRPr>
            </a:lvl1pPr>
          </a:lstStyle>
          <a:p>
            <a:pPr lvl="0">
              <a:defRPr sz="1800">
                <a:solidFill>
                  <a:srgbClr val="000000"/>
                </a:solidFill>
              </a:defRPr>
            </a:pPr>
            <a:r>
              <a:rPr sz="4800">
                <a:solidFill>
                  <a:srgbClr val="303030"/>
                </a:solidFill>
              </a:rPr>
              <a:t>Click to edit Master title style</a:t>
            </a:r>
          </a:p>
        </p:txBody>
      </p:sp>
      <p:sp>
        <p:nvSpPr>
          <p:cNvPr id="26" name="Shape 26"/>
          <p:cNvSpPr/>
          <p:nvPr>
            <p:ph type="body" idx="1"/>
          </p:nvPr>
        </p:nvSpPr>
        <p:spPr>
          <a:xfrm>
            <a:off x="1522412" y="4876800"/>
            <a:ext cx="8229601" cy="1981200"/>
          </a:xfrm>
          <a:prstGeom prst="rect">
            <a:avLst/>
          </a:prstGeom>
        </p:spPr>
        <p:txBody>
          <a:bodyPr/>
          <a:lstStyle>
            <a:lvl1pPr marL="0" indent="0">
              <a:spcBef>
                <a:spcPts val="0"/>
              </a:spcBef>
              <a:buClrTx/>
              <a:buSzTx/>
              <a:buFontTx/>
              <a:buNone/>
              <a:defRPr sz="2800">
                <a:solidFill>
                  <a:srgbClr val="F7C547"/>
                </a:solidFill>
              </a:defRPr>
            </a:lvl1pPr>
          </a:lstStyle>
          <a:p>
            <a:pPr lvl="0">
              <a:defRPr sz="1800">
                <a:solidFill>
                  <a:srgbClr val="000000"/>
                </a:solidFill>
              </a:defRPr>
            </a:pPr>
            <a:r>
              <a:rPr sz="2800">
                <a:solidFill>
                  <a:srgbClr val="F7C547"/>
                </a:solidFill>
              </a:rPr>
              <a:t>Click to edit Master text styles</a:t>
            </a:r>
          </a:p>
        </p:txBody>
      </p:sp>
      <p:sp>
        <p:nvSpPr>
          <p:cNvPr id="27" name="Shape 27"/>
          <p:cNvSpPr/>
          <p:nvPr>
            <p:ph type="sldNum" sz="quarter" idx="2"/>
          </p:nvPr>
        </p:nvSpPr>
        <p:spPr>
          <a:prstGeom prst="rect">
            <a:avLst/>
          </a:prstGeom>
        </p:spPr>
        <p:txBody>
          <a:bodyPr/>
          <a:lstStyle/>
          <a:p>
            <a:pPr lvl="0"/>
            <a:fld id="{86CB4B4D-7CA3-9044-876B-883B54F8677D}" type="slidenum"/>
          </a:p>
        </p:txBody>
      </p:sp>
      <p:sp>
        <p:nvSpPr>
          <p:cNvPr id="28" name="Shape 28"/>
          <p:cNvSpPr/>
          <p:nvPr/>
        </p:nvSpPr>
        <p:spPr>
          <a:xfrm>
            <a:off x="1658936" y="4782970"/>
            <a:ext cx="8016877" cy="1"/>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0" name="Shape 30"/>
          <p:cNvSpPr/>
          <p:nvPr>
            <p:ph type="title"/>
          </p:nvPr>
        </p:nvSpPr>
        <p:spPr>
          <a:xfrm>
            <a:off x="1522412" y="0"/>
            <a:ext cx="9829799" cy="1600200"/>
          </a:xfrm>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31" name="Shape 31"/>
          <p:cNvSpPr/>
          <p:nvPr>
            <p:ph type="body" idx="1"/>
          </p:nvPr>
        </p:nvSpPr>
        <p:spPr>
          <a:xfrm>
            <a:off x="1488167" y="1984248"/>
            <a:ext cx="4800601" cy="4873753"/>
          </a:xfrm>
          <a:prstGeom prst="rect">
            <a:avLst/>
          </a:prstGeom>
        </p:spPr>
        <p:txBody>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32" name="Shape 3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34" name="Shape 34"/>
          <p:cNvSpPr/>
          <p:nvPr>
            <p:ph type="title"/>
          </p:nvPr>
        </p:nvSpPr>
        <p:spPr>
          <a:xfrm>
            <a:off x="1522412" y="0"/>
            <a:ext cx="9829799" cy="1600200"/>
          </a:xfrm>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35" name="Shape 35"/>
          <p:cNvSpPr/>
          <p:nvPr>
            <p:ph type="body" idx="1"/>
          </p:nvPr>
        </p:nvSpPr>
        <p:spPr>
          <a:xfrm>
            <a:off x="1522412" y="1600200"/>
            <a:ext cx="4800601" cy="1295400"/>
          </a:xfrm>
          <a:prstGeom prst="rect">
            <a:avLst/>
          </a:prstGeom>
        </p:spPr>
        <p:txBody>
          <a:bodyPr anchor="ctr">
            <a:noAutofit/>
          </a:bodyPr>
          <a:lstStyle>
            <a:lvl1pPr marL="0" indent="0">
              <a:spcBef>
                <a:spcPts val="0"/>
              </a:spcBef>
              <a:buClrTx/>
              <a:buSzTx/>
              <a:buFontTx/>
              <a:buNone/>
              <a:defRPr>
                <a:solidFill>
                  <a:srgbClr val="000000"/>
                </a:solidFill>
              </a:defRPr>
            </a:lvl1pPr>
          </a:lstStyle>
          <a:p>
            <a:pPr lvl="0">
              <a:defRPr sz="1800"/>
            </a:pPr>
            <a:r>
              <a:rPr sz="2400"/>
              <a:t>Click to edit Master text styles</a:t>
            </a:r>
          </a:p>
        </p:txBody>
      </p:sp>
      <p:sp>
        <p:nvSpPr>
          <p:cNvPr id="36" name="Shape 3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38" name="Shape 38"/>
          <p:cNvSpPr/>
          <p:nvPr>
            <p:ph type="title"/>
          </p:nvPr>
        </p:nvSpPr>
        <p:spPr>
          <a:prstGeom prst="rect">
            <a:avLst/>
          </a:prstGeom>
        </p:spPr>
        <p:txBody>
          <a:bodyPr/>
          <a:lstStyle/>
          <a:p>
            <a:pPr lvl="0">
              <a:defRPr sz="1800">
                <a:solidFill>
                  <a:srgbClr val="000000"/>
                </a:solidFill>
              </a:defRPr>
            </a:pPr>
            <a:r>
              <a:rPr sz="3600">
                <a:solidFill>
                  <a:srgbClr val="F7C547"/>
                </a:solidFill>
              </a:rPr>
              <a:t>Click to edit Master title style</a:t>
            </a:r>
          </a:p>
        </p:txBody>
      </p:sp>
      <p:sp>
        <p:nvSpPr>
          <p:cNvPr id="39" name="Shape 3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pic>
        <p:nvPicPr>
          <p:cNvPr id="41" name="image1.png"/>
          <p:cNvPicPr/>
          <p:nvPr/>
        </p:nvPicPr>
        <p:blipFill>
          <a:blip r:embed="rId2">
            <a:extLst/>
          </a:blip>
          <a:stretch>
            <a:fillRect/>
          </a:stretch>
        </p:blipFill>
        <p:spPr>
          <a:xfrm>
            <a:off x="1" y="0"/>
            <a:ext cx="1065213" cy="6858000"/>
          </a:xfrm>
          <a:prstGeom prst="rect">
            <a:avLst/>
          </a:prstGeom>
          <a:ln w="12700">
            <a:miter lim="400000"/>
          </a:ln>
        </p:spPr>
      </p:pic>
      <p:sp>
        <p:nvSpPr>
          <p:cNvPr id="42" name="Shape 42"/>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pic>
        <p:nvPicPr>
          <p:cNvPr id="45" name="image1.png"/>
          <p:cNvPicPr/>
          <p:nvPr/>
        </p:nvPicPr>
        <p:blipFill>
          <a:blip r:embed="rId2">
            <a:extLst/>
          </a:blip>
          <a:stretch>
            <a:fillRect/>
          </a:stretch>
        </p:blipFill>
        <p:spPr>
          <a:xfrm>
            <a:off x="1" y="0"/>
            <a:ext cx="1065213" cy="6858000"/>
          </a:xfrm>
          <a:prstGeom prst="rect">
            <a:avLst/>
          </a:prstGeom>
          <a:ln w="12700">
            <a:miter lim="400000"/>
          </a:ln>
        </p:spPr>
      </p:pic>
      <p:sp>
        <p:nvSpPr>
          <p:cNvPr id="46" name="Shape 46"/>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47" name="Shape 47"/>
          <p:cNvSpPr/>
          <p:nvPr>
            <p:ph type="title"/>
          </p:nvPr>
        </p:nvSpPr>
        <p:spPr>
          <a:xfrm>
            <a:off x="1522412" y="0"/>
            <a:ext cx="4114801" cy="2611437"/>
          </a:xfrm>
          <a:prstGeom prst="rect">
            <a:avLst/>
          </a:prstGeom>
        </p:spPr>
        <p:txBody>
          <a:bodyPr>
            <a:noAutofit/>
          </a:bodyPr>
          <a:lstStyle>
            <a:lvl1pPr>
              <a:lnSpc>
                <a:spcPct val="80000"/>
              </a:lnSpc>
              <a:defRPr sz="4000"/>
            </a:lvl1pPr>
          </a:lstStyle>
          <a:p>
            <a:pPr lvl="0">
              <a:defRPr sz="1800">
                <a:solidFill>
                  <a:srgbClr val="000000"/>
                </a:solidFill>
              </a:defRPr>
            </a:pPr>
            <a:r>
              <a:rPr sz="4000">
                <a:solidFill>
                  <a:srgbClr val="F7C547"/>
                </a:solidFill>
              </a:rPr>
              <a:t>Click to edit Master title style</a:t>
            </a:r>
          </a:p>
        </p:txBody>
      </p:sp>
      <p:sp>
        <p:nvSpPr>
          <p:cNvPr id="48" name="Shape 48"/>
          <p:cNvSpPr/>
          <p:nvPr>
            <p:ph type="body" idx="1"/>
          </p:nvPr>
        </p:nvSpPr>
        <p:spPr>
          <a:xfrm>
            <a:off x="6094414" y="685800"/>
            <a:ext cx="5257799" cy="6172200"/>
          </a:xfrm>
          <a:prstGeom prst="rect">
            <a:avLst/>
          </a:prstGeom>
        </p:spPr>
        <p:txBody>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49" name="Shape 49"/>
          <p:cNvSpPr/>
          <p:nvPr>
            <p:ph type="sldNum" sz="quarter" idx="2"/>
          </p:nvPr>
        </p:nvSpPr>
        <p:spPr>
          <a:prstGeom prst="rect">
            <a:avLst/>
          </a:prstGeom>
        </p:spPr>
        <p:txBody>
          <a:bodyPr/>
          <a:lstStyle/>
          <a:p>
            <a:pPr lvl="0"/>
            <a:fld id="{86CB4B4D-7CA3-9044-876B-883B54F8677D}" type="slidenum"/>
          </a:p>
        </p:txBody>
      </p:sp>
      <p:sp>
        <p:nvSpPr>
          <p:cNvPr id="50" name="Shape 50"/>
          <p:cNvSpPr/>
          <p:nvPr/>
        </p:nvSpPr>
        <p:spPr>
          <a:xfrm>
            <a:off x="1658935" y="2743200"/>
            <a:ext cx="3902077" cy="0"/>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pic>
        <p:nvPicPr>
          <p:cNvPr id="52" name="image1.png"/>
          <p:cNvPicPr/>
          <p:nvPr/>
        </p:nvPicPr>
        <p:blipFill>
          <a:blip r:embed="rId2">
            <a:extLst/>
          </a:blip>
          <a:stretch>
            <a:fillRect/>
          </a:stretch>
        </p:blipFill>
        <p:spPr>
          <a:xfrm>
            <a:off x="1" y="0"/>
            <a:ext cx="1065213" cy="6858000"/>
          </a:xfrm>
          <a:prstGeom prst="rect">
            <a:avLst/>
          </a:prstGeom>
          <a:ln w="12700">
            <a:miter lim="400000"/>
          </a:ln>
        </p:spPr>
      </p:pic>
      <p:sp>
        <p:nvSpPr>
          <p:cNvPr id="53" name="Shape 53"/>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54" name="Shape 54"/>
          <p:cNvSpPr/>
          <p:nvPr>
            <p:ph type="title"/>
          </p:nvPr>
        </p:nvSpPr>
        <p:spPr>
          <a:xfrm>
            <a:off x="1522412" y="0"/>
            <a:ext cx="4114801" cy="2611439"/>
          </a:xfrm>
          <a:prstGeom prst="rect">
            <a:avLst/>
          </a:prstGeom>
        </p:spPr>
        <p:txBody>
          <a:bodyPr/>
          <a:lstStyle>
            <a:lvl1pPr>
              <a:lnSpc>
                <a:spcPct val="80000"/>
              </a:lnSpc>
              <a:defRPr sz="4000"/>
            </a:lvl1pPr>
          </a:lstStyle>
          <a:p>
            <a:pPr lvl="0">
              <a:defRPr sz="1800">
                <a:solidFill>
                  <a:srgbClr val="000000"/>
                </a:solidFill>
              </a:defRPr>
            </a:pPr>
            <a:r>
              <a:rPr sz="4000">
                <a:solidFill>
                  <a:srgbClr val="F7C547"/>
                </a:solidFill>
              </a:rPr>
              <a:t>Click to edit Master title style</a:t>
            </a:r>
          </a:p>
        </p:txBody>
      </p:sp>
      <p:sp>
        <p:nvSpPr>
          <p:cNvPr id="55" name="Shape 55"/>
          <p:cNvSpPr/>
          <p:nvPr>
            <p:ph type="body" idx="1"/>
          </p:nvPr>
        </p:nvSpPr>
        <p:spPr>
          <a:xfrm>
            <a:off x="1522412" y="2895599"/>
            <a:ext cx="4114801" cy="3467101"/>
          </a:xfrm>
          <a:prstGeom prst="rect">
            <a:avLst/>
          </a:prstGeom>
        </p:spPr>
        <p:txBody>
          <a:bodyPr/>
          <a:lstStyle>
            <a:lvl1pPr marL="0" indent="0">
              <a:buClrTx/>
              <a:buSzTx/>
              <a:buFontTx/>
              <a:buNone/>
              <a:defRPr sz="2000"/>
            </a:lvl1pPr>
          </a:lstStyle>
          <a:p>
            <a:pPr lvl="0">
              <a:defRPr sz="1800">
                <a:solidFill>
                  <a:srgbClr val="000000"/>
                </a:solidFill>
              </a:defRPr>
            </a:pPr>
            <a:r>
              <a:rPr sz="2000">
                <a:solidFill>
                  <a:srgbClr val="303030"/>
                </a:solidFill>
              </a:rPr>
              <a:t>Click to edit Master text styles</a:t>
            </a:r>
          </a:p>
        </p:txBody>
      </p:sp>
      <p:sp>
        <p:nvSpPr>
          <p:cNvPr id="56" name="Shape 56"/>
          <p:cNvSpPr/>
          <p:nvPr/>
        </p:nvSpPr>
        <p:spPr>
          <a:xfrm>
            <a:off x="1658935" y="2743200"/>
            <a:ext cx="3902077" cy="0"/>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p:cNvPicPr/>
          <p:nvPr/>
        </p:nvPicPr>
        <p:blipFill>
          <a:blip r:embed="rId2">
            <a:extLst/>
          </a:blip>
          <a:stretch>
            <a:fillRect/>
          </a:stretch>
        </p:blipFill>
        <p:spPr>
          <a:xfrm>
            <a:off x="1" y="0"/>
            <a:ext cx="1065213" cy="6858000"/>
          </a:xfrm>
          <a:prstGeom prst="rect">
            <a:avLst/>
          </a:prstGeom>
          <a:ln w="12700">
            <a:miter lim="400000"/>
          </a:ln>
        </p:spPr>
      </p:pic>
      <p:sp>
        <p:nvSpPr>
          <p:cNvPr id="3" name="Shape 3"/>
          <p:cNvSpPr/>
          <p:nvPr/>
        </p:nvSpPr>
        <p:spPr>
          <a:xfrm>
            <a:off x="1" y="0"/>
            <a:ext cx="1065213" cy="6858000"/>
          </a:xfrm>
          <a:prstGeom prst="rect">
            <a:avLst/>
          </a:prstGeom>
          <a:gradFill>
            <a:gsLst>
              <a:gs pos="75000">
                <a:srgbClr val="000000">
                  <a:alpha val="0"/>
                </a:srgbClr>
              </a:gs>
              <a:gs pos="100000">
                <a:srgbClr val="000000">
                  <a:alpha val="25000"/>
                </a:srgbClr>
              </a:gs>
            </a:gsLst>
          </a:gradFill>
          <a:ln w="12700">
            <a:miter lim="400000"/>
          </a:ln>
        </p:spPr>
        <p:txBody>
          <a:bodyPr lIns="0" tIns="0" rIns="0" bIns="0" anchor="ctr"/>
          <a:lstStyle/>
          <a:p>
            <a:pPr lvl="0" algn="ctr">
              <a:defRPr>
                <a:solidFill>
                  <a:srgbClr val="FFFFFF"/>
                </a:solidFill>
              </a:defRPr>
            </a:pPr>
          </a:p>
        </p:txBody>
      </p:sp>
      <p:sp>
        <p:nvSpPr>
          <p:cNvPr id="4" name="Shape 4"/>
          <p:cNvSpPr/>
          <p:nvPr>
            <p:ph type="title"/>
          </p:nvPr>
        </p:nvSpPr>
        <p:spPr>
          <a:xfrm>
            <a:off x="1522412" y="0"/>
            <a:ext cx="9829801" cy="1600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lvl="0">
              <a:defRPr sz="1800">
                <a:solidFill>
                  <a:srgbClr val="000000"/>
                </a:solidFill>
              </a:defRPr>
            </a:pPr>
            <a:r>
              <a:rPr sz="3600">
                <a:solidFill>
                  <a:srgbClr val="F7C547"/>
                </a:solidFill>
              </a:rPr>
              <a:t>Click to edit Master title style</a:t>
            </a:r>
          </a:p>
        </p:txBody>
      </p:sp>
      <p:sp>
        <p:nvSpPr>
          <p:cNvPr id="5" name="Shape 5"/>
          <p:cNvSpPr/>
          <p:nvPr>
            <p:ph type="body" idx="1"/>
          </p:nvPr>
        </p:nvSpPr>
        <p:spPr>
          <a:xfrm>
            <a:off x="1522412" y="1981200"/>
            <a:ext cx="9829801" cy="4876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solidFill>
                  <a:srgbClr val="000000"/>
                </a:solidFill>
              </a:defRPr>
            </a:pPr>
            <a:r>
              <a:rPr sz="2400">
                <a:solidFill>
                  <a:srgbClr val="303030"/>
                </a:solidFill>
              </a:rPr>
              <a:t>Click to edit Master text styles</a:t>
            </a:r>
            <a:endParaRPr sz="2400">
              <a:solidFill>
                <a:srgbClr val="303030"/>
              </a:solidFill>
            </a:endParaRPr>
          </a:p>
          <a:p>
            <a:pPr lvl="1">
              <a:defRPr sz="1800">
                <a:solidFill>
                  <a:srgbClr val="000000"/>
                </a:solidFill>
              </a:defRPr>
            </a:pPr>
            <a:r>
              <a:rPr sz="2400">
                <a:solidFill>
                  <a:srgbClr val="303030"/>
                </a:solidFill>
              </a:rPr>
              <a:t>Second level</a:t>
            </a:r>
            <a:endParaRPr sz="2400">
              <a:solidFill>
                <a:srgbClr val="303030"/>
              </a:solidFill>
            </a:endParaRPr>
          </a:p>
          <a:p>
            <a:pPr lvl="2">
              <a:defRPr sz="1800">
                <a:solidFill>
                  <a:srgbClr val="000000"/>
                </a:solidFill>
              </a:defRPr>
            </a:pPr>
            <a:r>
              <a:rPr sz="2400">
                <a:solidFill>
                  <a:srgbClr val="303030"/>
                </a:solidFill>
              </a:rPr>
              <a:t>Third level</a:t>
            </a:r>
            <a:endParaRPr sz="2400">
              <a:solidFill>
                <a:srgbClr val="303030"/>
              </a:solidFill>
            </a:endParaRPr>
          </a:p>
          <a:p>
            <a:pPr lvl="3">
              <a:defRPr sz="1800">
                <a:solidFill>
                  <a:srgbClr val="000000"/>
                </a:solidFill>
              </a:defRPr>
            </a:pPr>
            <a:r>
              <a:rPr sz="2400">
                <a:solidFill>
                  <a:srgbClr val="303030"/>
                </a:solidFill>
              </a:rPr>
              <a:t>Fourth level</a:t>
            </a:r>
            <a:endParaRPr sz="2400">
              <a:solidFill>
                <a:srgbClr val="303030"/>
              </a:solidFill>
            </a:endParaRPr>
          </a:p>
          <a:p>
            <a:pPr lvl="4">
              <a:defRPr sz="1800">
                <a:solidFill>
                  <a:srgbClr val="000000"/>
                </a:solidFill>
              </a:defRPr>
            </a:pPr>
            <a:r>
              <a:rPr sz="2400">
                <a:solidFill>
                  <a:srgbClr val="303030"/>
                </a:solidFill>
              </a:rPr>
              <a:t>Fifth level</a:t>
            </a:r>
          </a:p>
        </p:txBody>
      </p:sp>
      <p:sp>
        <p:nvSpPr>
          <p:cNvPr id="6" name="Shape 6"/>
          <p:cNvSpPr/>
          <p:nvPr>
            <p:ph type="sldNum" sz="quarter" idx="2"/>
          </p:nvPr>
        </p:nvSpPr>
        <p:spPr>
          <a:xfrm>
            <a:off x="10285410" y="6426041"/>
            <a:ext cx="1066803" cy="225746"/>
          </a:xfrm>
          <a:prstGeom prst="rect">
            <a:avLst/>
          </a:prstGeom>
          <a:ln w="12700">
            <a:miter lim="400000"/>
          </a:ln>
        </p:spPr>
        <p:txBody>
          <a:bodyPr lIns="45719" rIns="45719" anchor="ctr">
            <a:spAutoFit/>
          </a:bodyPr>
          <a:lstStyle>
            <a:lvl1pPr algn="r">
              <a:defRPr sz="1000"/>
            </a:lvl1pPr>
          </a:lstStyle>
          <a:p>
            <a:pPr lvl="0"/>
            <a:fld id="{86CB4B4D-7CA3-9044-876B-883B54F8677D}" type="slidenum"/>
          </a:p>
        </p:txBody>
      </p:sp>
      <p:sp>
        <p:nvSpPr>
          <p:cNvPr id="7" name="Shape 7"/>
          <p:cNvSpPr/>
          <p:nvPr/>
        </p:nvSpPr>
        <p:spPr>
          <a:xfrm>
            <a:off x="1658936" y="1709058"/>
            <a:ext cx="9617077" cy="1"/>
          </a:xfrm>
          <a:prstGeom prst="line">
            <a:avLst/>
          </a:prstGeom>
          <a:ln w="12700">
            <a:solidFill>
              <a:srgbClr val="F7C547"/>
            </a:solidFill>
            <a:miter/>
          </a:ln>
        </p:spPr>
        <p:txBody>
          <a:bodyPr lIns="0" tIns="0" rIns="0" bIns="0"/>
          <a:lstStyle/>
          <a:p>
            <a:pPr lvl="0" defTabSz="457200">
              <a:defRPr sz="1200">
                <a:solidFill>
                  <a:srgbClr val="000000"/>
                </a:solidFill>
                <a:latin typeface="+mn-lt"/>
                <a:ea typeface="+mn-ea"/>
                <a:cs typeface="+mn-cs"/>
                <a:sym typeface="Helvetica"/>
              </a:defRPr>
            </a:p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ransition spd="med" advClick="1"/>
  <p:txStyles>
    <p:titleStyle>
      <a:lvl1pPr>
        <a:lnSpc>
          <a:spcPct val="90000"/>
        </a:lnSpc>
        <a:defRPr sz="3600">
          <a:solidFill>
            <a:srgbClr val="F7C547"/>
          </a:solidFill>
          <a:latin typeface="Cambria"/>
          <a:ea typeface="Cambria"/>
          <a:cs typeface="Cambria"/>
          <a:sym typeface="Cambria"/>
        </a:defRPr>
      </a:lvl1pPr>
      <a:lvl2pPr>
        <a:lnSpc>
          <a:spcPct val="90000"/>
        </a:lnSpc>
        <a:defRPr sz="3600">
          <a:solidFill>
            <a:srgbClr val="F7C547"/>
          </a:solidFill>
          <a:latin typeface="Cambria"/>
          <a:ea typeface="Cambria"/>
          <a:cs typeface="Cambria"/>
          <a:sym typeface="Cambria"/>
        </a:defRPr>
      </a:lvl2pPr>
      <a:lvl3pPr>
        <a:lnSpc>
          <a:spcPct val="90000"/>
        </a:lnSpc>
        <a:defRPr sz="3600">
          <a:solidFill>
            <a:srgbClr val="F7C547"/>
          </a:solidFill>
          <a:latin typeface="Cambria"/>
          <a:ea typeface="Cambria"/>
          <a:cs typeface="Cambria"/>
          <a:sym typeface="Cambria"/>
        </a:defRPr>
      </a:lvl3pPr>
      <a:lvl4pPr>
        <a:lnSpc>
          <a:spcPct val="90000"/>
        </a:lnSpc>
        <a:defRPr sz="3600">
          <a:solidFill>
            <a:srgbClr val="F7C547"/>
          </a:solidFill>
          <a:latin typeface="Cambria"/>
          <a:ea typeface="Cambria"/>
          <a:cs typeface="Cambria"/>
          <a:sym typeface="Cambria"/>
        </a:defRPr>
      </a:lvl4pPr>
      <a:lvl5pPr>
        <a:lnSpc>
          <a:spcPct val="90000"/>
        </a:lnSpc>
        <a:defRPr sz="3600">
          <a:solidFill>
            <a:srgbClr val="F7C547"/>
          </a:solidFill>
          <a:latin typeface="Cambria"/>
          <a:ea typeface="Cambria"/>
          <a:cs typeface="Cambria"/>
          <a:sym typeface="Cambria"/>
        </a:defRPr>
      </a:lvl5pPr>
      <a:lvl6pPr>
        <a:lnSpc>
          <a:spcPct val="90000"/>
        </a:lnSpc>
        <a:defRPr sz="3600">
          <a:solidFill>
            <a:srgbClr val="F7C547"/>
          </a:solidFill>
          <a:latin typeface="Cambria"/>
          <a:ea typeface="Cambria"/>
          <a:cs typeface="Cambria"/>
          <a:sym typeface="Cambria"/>
        </a:defRPr>
      </a:lvl6pPr>
      <a:lvl7pPr>
        <a:lnSpc>
          <a:spcPct val="90000"/>
        </a:lnSpc>
        <a:defRPr sz="3600">
          <a:solidFill>
            <a:srgbClr val="F7C547"/>
          </a:solidFill>
          <a:latin typeface="Cambria"/>
          <a:ea typeface="Cambria"/>
          <a:cs typeface="Cambria"/>
          <a:sym typeface="Cambria"/>
        </a:defRPr>
      </a:lvl7pPr>
      <a:lvl8pPr>
        <a:lnSpc>
          <a:spcPct val="90000"/>
        </a:lnSpc>
        <a:defRPr sz="3600">
          <a:solidFill>
            <a:srgbClr val="F7C547"/>
          </a:solidFill>
          <a:latin typeface="Cambria"/>
          <a:ea typeface="Cambria"/>
          <a:cs typeface="Cambria"/>
          <a:sym typeface="Cambria"/>
        </a:defRPr>
      </a:lvl8pPr>
      <a:lvl9pPr>
        <a:lnSpc>
          <a:spcPct val="90000"/>
        </a:lnSpc>
        <a:defRPr sz="3600">
          <a:solidFill>
            <a:srgbClr val="F7C547"/>
          </a:solidFill>
          <a:latin typeface="Cambria"/>
          <a:ea typeface="Cambria"/>
          <a:cs typeface="Cambria"/>
          <a:sym typeface="Cambria"/>
        </a:defRPr>
      </a:lvl9pPr>
    </p:titleStyle>
    <p:bodyStyle>
      <a:lvl1pPr marL="223838" indent="-223838">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1pPr>
      <a:lvl2pPr marL="556894" indent="-274319">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2pPr>
      <a:lvl3pPr marL="744008" indent="-232833">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3pPr>
      <a:lvl4pPr marL="947737" indent="-261937">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4pPr>
      <a:lvl5pPr marL="1119982" indent="-259557">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5pPr>
      <a:lvl6pPr marL="1293876" indent="-260604">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6pPr>
      <a:lvl7pPr marL="1467611" indent="-260603">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7pPr>
      <a:lvl8pPr marL="1641348" indent="-260604">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8pPr>
      <a:lvl9pPr marL="1815083" indent="-260603">
        <a:lnSpc>
          <a:spcPct val="90000"/>
        </a:lnSpc>
        <a:spcBef>
          <a:spcPts val="1800"/>
        </a:spcBef>
        <a:buClr>
          <a:srgbClr val="989898"/>
        </a:buClr>
        <a:buSzPct val="80000"/>
        <a:buFont typeface="Arial"/>
        <a:buChar char="•"/>
        <a:defRPr sz="2400">
          <a:solidFill>
            <a:srgbClr val="303030"/>
          </a:solidFill>
          <a:latin typeface="Cambria"/>
          <a:ea typeface="Cambria"/>
          <a:cs typeface="Cambria"/>
          <a:sym typeface="Cambria"/>
        </a:defRPr>
      </a:lvl9pPr>
    </p:bodyStyle>
    <p:otherStyle>
      <a:lvl1pPr algn="r">
        <a:defRPr sz="1000">
          <a:solidFill>
            <a:schemeClr val="tx1"/>
          </a:solidFill>
          <a:latin typeface="+mn-lt"/>
          <a:ea typeface="+mn-ea"/>
          <a:cs typeface="+mn-cs"/>
          <a:sym typeface="Cambria"/>
        </a:defRPr>
      </a:lvl1pPr>
      <a:lvl2pPr indent="457200" algn="r">
        <a:defRPr sz="1000">
          <a:solidFill>
            <a:schemeClr val="tx1"/>
          </a:solidFill>
          <a:latin typeface="+mn-lt"/>
          <a:ea typeface="+mn-ea"/>
          <a:cs typeface="+mn-cs"/>
          <a:sym typeface="Cambria"/>
        </a:defRPr>
      </a:lvl2pPr>
      <a:lvl3pPr indent="914400" algn="r">
        <a:defRPr sz="1000">
          <a:solidFill>
            <a:schemeClr val="tx1"/>
          </a:solidFill>
          <a:latin typeface="+mn-lt"/>
          <a:ea typeface="+mn-ea"/>
          <a:cs typeface="+mn-cs"/>
          <a:sym typeface="Cambria"/>
        </a:defRPr>
      </a:lvl3pPr>
      <a:lvl4pPr indent="1371600" algn="r">
        <a:defRPr sz="1000">
          <a:solidFill>
            <a:schemeClr val="tx1"/>
          </a:solidFill>
          <a:latin typeface="+mn-lt"/>
          <a:ea typeface="+mn-ea"/>
          <a:cs typeface="+mn-cs"/>
          <a:sym typeface="Cambria"/>
        </a:defRPr>
      </a:lvl4pPr>
      <a:lvl5pPr indent="1828800" algn="r">
        <a:defRPr sz="1000">
          <a:solidFill>
            <a:schemeClr val="tx1"/>
          </a:solidFill>
          <a:latin typeface="+mn-lt"/>
          <a:ea typeface="+mn-ea"/>
          <a:cs typeface="+mn-cs"/>
          <a:sym typeface="Cambria"/>
        </a:defRPr>
      </a:lvl5pPr>
      <a:lvl6pPr indent="2286000" algn="r">
        <a:defRPr sz="1000">
          <a:solidFill>
            <a:schemeClr val="tx1"/>
          </a:solidFill>
          <a:latin typeface="+mn-lt"/>
          <a:ea typeface="+mn-ea"/>
          <a:cs typeface="+mn-cs"/>
          <a:sym typeface="Cambria"/>
        </a:defRPr>
      </a:lvl6pPr>
      <a:lvl7pPr indent="2743200" algn="r">
        <a:defRPr sz="1000">
          <a:solidFill>
            <a:schemeClr val="tx1"/>
          </a:solidFill>
          <a:latin typeface="+mn-lt"/>
          <a:ea typeface="+mn-ea"/>
          <a:cs typeface="+mn-cs"/>
          <a:sym typeface="Cambria"/>
        </a:defRPr>
      </a:lvl7pPr>
      <a:lvl8pPr indent="3200400" algn="r">
        <a:defRPr sz="1000">
          <a:solidFill>
            <a:schemeClr val="tx1"/>
          </a:solidFill>
          <a:latin typeface="+mn-lt"/>
          <a:ea typeface="+mn-ea"/>
          <a:cs typeface="+mn-cs"/>
          <a:sym typeface="Cambria"/>
        </a:defRPr>
      </a:lvl8pPr>
      <a:lvl9pPr indent="3657600" algn="r">
        <a:defRPr sz="1000">
          <a:solidFill>
            <a:schemeClr val="tx1"/>
          </a:solidFill>
          <a:latin typeface="+mn-lt"/>
          <a:ea typeface="+mn-ea"/>
          <a:cs typeface="+mn-cs"/>
          <a:sym typeface="Cambria"/>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nces.ed.gov/programs/coe/indicator_cba.asp" TargetMode="External"/><Relationship Id="rId3" Type="http://schemas.openxmlformats.org/officeDocument/2006/relationships/hyperlink" Target="http://nces.ed.gov/programs/coe/"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nces.ed.gov/programs/coe/indicator_cbc.asp" TargetMode="External"/><Relationship Id="rId3" Type="http://schemas.openxmlformats.org/officeDocument/2006/relationships/hyperlink" Target="http://nces.ed.gov/programs/coe/"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nces.ed.gov/programs/coe/indicator_ctr.asp" TargetMode="External"/><Relationship Id="rId3" Type="http://schemas.openxmlformats.org/officeDocument/2006/relationships/hyperlink" Target="http://nces.ed.gov/programs/coe/indicator_cua.asp" TargetMode="External"/><Relationship Id="rId4" Type="http://schemas.openxmlformats.org/officeDocument/2006/relationships/hyperlink" Target="http://nces.ed.gov/programs/coe/"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2IDGXX5-YY"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loridastudentfinancialaid.org/FFELP/Nursing_Loan_Forgiveness/NursingLoanForgiveness.html" TargetMode="External"/><Relationship Id="rId3" Type="http://schemas.openxmlformats.org/officeDocument/2006/relationships/hyperlink" Target="http://studentaid.ed.gov/repay-loans/forgiveness-cancellation/charts/teacher" TargetMode="External"/><Relationship Id="rId4" Type="http://schemas.openxmlformats.org/officeDocument/2006/relationships/hyperlink" Target="http://studentaid.ed.gov/repay-loans/forgiveness-cancellation/charts/public-service" TargetMode="External"/><Relationship Id="rId5" Type="http://schemas.openxmlformats.org/officeDocument/2006/relationships/hyperlink" Target="http://www.finaid.org/loans/forgiveness.phtml"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iticards.com/cards/wv/html/cm/student/faq/how-credit-cards-work.html"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Y2lBnkCx1j8"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1520823" y="1600200"/>
            <a:ext cx="5945190" cy="3048000"/>
          </a:xfrm>
          <a:prstGeom prst="rect">
            <a:avLst/>
          </a:prstGeom>
        </p:spPr>
        <p:txBody>
          <a:bodyPr/>
          <a:lstStyle/>
          <a:p>
            <a:pPr lvl="0">
              <a:defRPr sz="1800">
                <a:solidFill>
                  <a:srgbClr val="000000"/>
                </a:solidFill>
              </a:defRPr>
            </a:pPr>
            <a:r>
              <a:rPr sz="6600">
                <a:solidFill>
                  <a:srgbClr val="303030"/>
                </a:solidFill>
              </a:rPr>
              <a:t>SLS 1101</a:t>
            </a:r>
          </a:p>
        </p:txBody>
      </p:sp>
      <p:sp>
        <p:nvSpPr>
          <p:cNvPr id="74" name="Shape 74"/>
          <p:cNvSpPr/>
          <p:nvPr>
            <p:ph type="body" idx="1"/>
          </p:nvPr>
        </p:nvSpPr>
        <p:spPr>
          <a:xfrm>
            <a:off x="1520824" y="4898571"/>
            <a:ext cx="5945189" cy="1270454"/>
          </a:xfrm>
          <a:prstGeom prst="rect">
            <a:avLst/>
          </a:prstGeom>
        </p:spPr>
        <p:txBody>
          <a:bodyPr lIns="0" tIns="0" rIns="0" bIns="0">
            <a:normAutofit fontScale="100000" lnSpcReduction="0"/>
          </a:bodyPr>
          <a:lstStyle/>
          <a:p>
            <a:pPr lvl="0"/>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title"/>
          </p:nvPr>
        </p:nvSpPr>
        <p:spPr>
          <a:xfrm>
            <a:off x="1598612" y="2133599"/>
            <a:ext cx="8229601" cy="2411105"/>
          </a:xfrm>
          <a:prstGeom prst="rect">
            <a:avLst/>
          </a:prstGeom>
        </p:spPr>
        <p:txBody>
          <a:bodyPr/>
          <a:lstStyle/>
          <a:p>
            <a:pPr lvl="0">
              <a:defRPr sz="1800">
                <a:solidFill>
                  <a:srgbClr val="000000"/>
                </a:solidFill>
              </a:defRPr>
            </a:pPr>
            <a:r>
              <a:rPr sz="4800">
                <a:solidFill>
                  <a:srgbClr val="303030"/>
                </a:solidFill>
              </a:rPr>
              <a:t>What Qualities Do Employers Value Most? –</a:t>
            </a:r>
            <a:r>
              <a:rPr sz="3200">
                <a:solidFill>
                  <a:srgbClr val="303030"/>
                </a:solidFill>
              </a:rPr>
              <a:t> (see handout)</a:t>
            </a:r>
          </a:p>
        </p:txBody>
      </p:sp>
      <p:sp>
        <p:nvSpPr>
          <p:cNvPr id="101" name="Shape 101"/>
          <p:cNvSpPr/>
          <p:nvPr>
            <p:ph type="body" idx="1"/>
          </p:nvPr>
        </p:nvSpPr>
        <p:spPr>
          <a:xfrm>
            <a:off x="1522412" y="4800600"/>
            <a:ext cx="8229601" cy="1368425"/>
          </a:xfrm>
          <a:prstGeom prst="rect">
            <a:avLst/>
          </a:prstGeom>
        </p:spPr>
        <p:txBody>
          <a:bodyPr/>
          <a:lstStyle/>
          <a:p>
            <a:pPr lvl="0" marL="514350" indent="-514350">
              <a:buClr>
                <a:srgbClr val="989898"/>
              </a:buClr>
              <a:buSzPct val="80000"/>
              <a:buAutoNum type="arabicPeriod" startAt="1"/>
              <a:defRPr sz="1800">
                <a:solidFill>
                  <a:srgbClr val="000000"/>
                </a:solidFill>
              </a:defRPr>
            </a:pPr>
            <a:r>
              <a:rPr sz="2800">
                <a:solidFill>
                  <a:srgbClr val="F7C547"/>
                </a:solidFill>
              </a:rPr>
              <a:t>Rank the values in order of most important.</a:t>
            </a:r>
            <a:endParaRPr sz="2800">
              <a:solidFill>
                <a:srgbClr val="F7C547"/>
              </a:solidFill>
            </a:endParaRPr>
          </a:p>
          <a:p>
            <a:pPr lvl="0" marL="514350" indent="-514350">
              <a:buClr>
                <a:srgbClr val="989898"/>
              </a:buClr>
              <a:buSzPct val="80000"/>
              <a:buAutoNum type="arabicPeriod" startAt="1"/>
              <a:defRPr sz="1800">
                <a:solidFill>
                  <a:srgbClr val="000000"/>
                </a:solidFill>
              </a:defRPr>
            </a:pPr>
            <a:r>
              <a:rPr sz="2800">
                <a:solidFill>
                  <a:srgbClr val="F7C547"/>
                </a:solidFill>
              </a:rPr>
              <a:t>In teams, rank the values in order of importance.</a:t>
            </a:r>
          </a:p>
        </p:txBody>
      </p:sp>
    </p:spTree>
  </p:cSld>
  <p:clrMapOvr>
    <a:masterClrMapping/>
  </p:clrMapOvr>
  <p:transition spd="med"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What Qualities Do Employers Value Most?</a:t>
            </a:r>
          </a:p>
        </p:txBody>
      </p:sp>
      <p:sp>
        <p:nvSpPr>
          <p:cNvPr id="104" name="Shape 104"/>
          <p:cNvSpPr/>
          <p:nvPr>
            <p:ph type="body" idx="1"/>
          </p:nvPr>
        </p:nvSpPr>
        <p:spPr>
          <a:xfrm>
            <a:off x="1522412" y="1981200"/>
            <a:ext cx="9829801" cy="4187825"/>
          </a:xfrm>
          <a:prstGeom prst="rect">
            <a:avLst/>
          </a:prstGeom>
        </p:spPr>
        <p:txBody>
          <a:bodyPr/>
          <a:lstStyle/>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Ability to get along with people, self-confidence, and leadership potential</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Academic achievement, grades</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Well thought-out personal and career goals</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Interest in the type of work my company performs</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Personal initiative, enthusiasm, drive</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Ability to express herself orally and in writing</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Realism of salary demands, willingness to work up from the bottom	</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Personal appearance</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Involvement in extracurricular activities</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Awareness of what my company is all about, has read literature about it</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Willingness to travel or move</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Concern for security and benefits versus interest in job</a:t>
            </a:r>
            <a:endParaRPr sz="3600">
              <a:solidFill>
                <a:srgbClr val="303030"/>
              </a:solidFill>
              <a:latin typeface="Times New Roman"/>
              <a:ea typeface="Times New Roman"/>
              <a:cs typeface="Times New Roman"/>
              <a:sym typeface="Times New Roman"/>
            </a:endParaRPr>
          </a:p>
          <a:p>
            <a:pPr lvl="0" marL="233361" indent="-457200">
              <a:lnSpc>
                <a:spcPct val="81000"/>
              </a:lnSpc>
              <a:spcBef>
                <a:spcPts val="0"/>
              </a:spcBef>
              <a:buFont typeface="Times New Roman"/>
              <a:buAutoNum type="arabicPeriod" startAt="1"/>
              <a:defRPr sz="1800">
                <a:solidFill>
                  <a:srgbClr val="000000"/>
                </a:solidFill>
              </a:defRPr>
            </a:pPr>
            <a:r>
              <a:rPr sz="2400">
                <a:solidFill>
                  <a:srgbClr val="303030"/>
                </a:solidFill>
                <a:latin typeface="Times New Roman"/>
                <a:ea typeface="Times New Roman"/>
                <a:cs typeface="Times New Roman"/>
                <a:sym typeface="Times New Roman"/>
              </a:rPr>
              <a:t>Preparation for position for which he/she is applying</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1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1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1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10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1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10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10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104">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104">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0" presetID="1" grpId="1" fill="hold">
                                  <p:stCondLst>
                                    <p:cond delay="0"/>
                                  </p:stCondLst>
                                  <p:iterate type="el" backwards="0">
                                    <p:tmAbs val="0"/>
                                  </p:iterate>
                                  <p:childTnLst>
                                    <p:set>
                                      <p:cBhvr>
                                        <p:cTn id="48" fill="hold"/>
                                        <p:tgtEl>
                                          <p:spTgt spid="104">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 fill="hold">
                                  <p:stCondLst>
                                    <p:cond delay="0"/>
                                  </p:stCondLst>
                                  <p:iterate type="el" backwards="0">
                                    <p:tmAbs val="0"/>
                                  </p:iterate>
                                  <p:childTnLst>
                                    <p:set>
                                      <p:cBhvr>
                                        <p:cTn id="52" fill="hold"/>
                                        <p:tgtEl>
                                          <p:spTgt spid="104">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presetClass="entr" presetSubtype="0" presetID="1" grpId="1" fill="hold">
                                  <p:stCondLst>
                                    <p:cond delay="0"/>
                                  </p:stCondLst>
                                  <p:iterate type="el" backwards="0">
                                    <p:tmAbs val="0"/>
                                  </p:iterate>
                                  <p:childTnLst>
                                    <p:set>
                                      <p:cBhvr>
                                        <p:cTn id="56" fill="hold"/>
                                        <p:tgtEl>
                                          <p:spTgt spid="104">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4"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nvSpPr>
        <p:spPr>
          <a:xfrm>
            <a:off x="1293812" y="152400"/>
            <a:ext cx="10287001" cy="7370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4000">
                <a:solidFill>
                  <a:srgbClr val="303030"/>
                </a:solidFill>
                <a:hlinkClick r:id="rId2" invalidUrl="" action="" tgtFrame="" tooltip="" history="1" highlightClick="0" endSnd="0"/>
              </a:rPr>
              <a:t>Annual earnings of young adults</a:t>
            </a:r>
            <a:br>
              <a:rPr>
                <a:solidFill>
                  <a:srgbClr val="303030"/>
                </a:solidFill>
              </a:rPr>
            </a:br>
            <a:r>
              <a:rPr sz="4000">
                <a:solidFill>
                  <a:srgbClr val="303030"/>
                </a:solidFill>
              </a:rPr>
              <a:t>In 2014, the median earnings of young adults with a bachelor’s degree ($49,900) were 66 percent higher than the median earnings of young adult high school completers ($30,000). The median earnings of young adult high school completers were 20 percent higher than the median earnings of those without a high school credential ($25,000)</a:t>
            </a:r>
            <a:endParaRPr sz="4000">
              <a:solidFill>
                <a:srgbClr val="303030"/>
              </a:solidFill>
            </a:endParaRPr>
          </a:p>
          <a:p>
            <a:pPr lvl="0">
              <a:defRPr>
                <a:solidFill>
                  <a:srgbClr val="000000"/>
                </a:solidFill>
              </a:defRPr>
            </a:pPr>
            <a:endParaRPr sz="4000">
              <a:solidFill>
                <a:srgbClr val="303030"/>
              </a:solidFill>
            </a:endParaRPr>
          </a:p>
          <a:p>
            <a:pPr lvl="0">
              <a:defRPr>
                <a:solidFill>
                  <a:srgbClr val="000000"/>
                </a:solidFill>
              </a:defRPr>
            </a:pPr>
            <a:r>
              <a:rPr sz="2400">
                <a:solidFill>
                  <a:srgbClr val="303030"/>
                </a:solidFill>
              </a:rPr>
              <a:t>National Center for Education Statistics (NCES) “</a:t>
            </a:r>
            <a:r>
              <a:rPr sz="2400">
                <a:solidFill>
                  <a:srgbClr val="303030"/>
                </a:solidFill>
                <a:hlinkClick r:id="rId3" invalidUrl="" action="" tgtFrame="" tooltip="" history="1" highlightClick="0" endSnd="0"/>
              </a:rPr>
              <a:t>Condition of Education</a:t>
            </a:r>
            <a:r>
              <a:rPr sz="2400">
                <a:solidFill>
                  <a:srgbClr val="303030"/>
                </a:solidFill>
              </a:rPr>
              <a:t>” report for 2016</a:t>
            </a:r>
            <a:endParaRPr sz="4400">
              <a:solidFill>
                <a:srgbClr val="303030"/>
              </a:solidFill>
            </a:endParaRPr>
          </a:p>
        </p:txBody>
      </p:sp>
    </p:spTree>
  </p:cSld>
  <p:clrMapOvr>
    <a:masterClrMapping/>
  </p:clrMapOvr>
  <p:transition spd="med"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nvSpPr>
        <p:spPr>
          <a:xfrm>
            <a:off x="1141412" y="76199"/>
            <a:ext cx="10668001" cy="6330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4000">
                <a:solidFill>
                  <a:srgbClr val="303030"/>
                </a:solidFill>
                <a:hlinkClick r:id="rId2" invalidUrl="" action="" tgtFrame="" tooltip="" history="1" highlightClick="0" endSnd="0"/>
              </a:rPr>
              <a:t>Employment and unemployment rates by educational attainment</a:t>
            </a:r>
            <a:br>
              <a:rPr>
                <a:solidFill>
                  <a:srgbClr val="303030"/>
                </a:solidFill>
              </a:rPr>
            </a:br>
            <a:r>
              <a:rPr sz="4000">
                <a:solidFill>
                  <a:srgbClr val="303030"/>
                </a:solidFill>
              </a:rPr>
              <a:t>The employment rate was higher for people with higher levels of educational attainment than for those with lower levels of educational attainment. For example, among 20- to 24-year-olds in 2015, the employment rate was 89 percent for those with a bachelor’s or higher degree and 51 percent for those who did not complete high </a:t>
            </a:r>
            <a:r>
              <a:rPr sz="3600">
                <a:solidFill>
                  <a:srgbClr val="303030"/>
                </a:solidFill>
              </a:rPr>
              <a:t>school.</a:t>
            </a:r>
            <a:endParaRPr sz="3600">
              <a:solidFill>
                <a:srgbClr val="303030"/>
              </a:solidFill>
            </a:endParaRPr>
          </a:p>
          <a:p>
            <a:pPr lvl="0">
              <a:defRPr>
                <a:solidFill>
                  <a:srgbClr val="000000"/>
                </a:solidFill>
              </a:defRPr>
            </a:pPr>
            <a:r>
              <a:rPr sz="2000">
                <a:solidFill>
                  <a:srgbClr val="303030"/>
                </a:solidFill>
              </a:rPr>
              <a:t>National Center for Education Statistics (NCES) “</a:t>
            </a:r>
            <a:r>
              <a:rPr sz="2000">
                <a:solidFill>
                  <a:srgbClr val="303030"/>
                </a:solidFill>
                <a:hlinkClick r:id="rId3" invalidUrl="" action="" tgtFrame="" tooltip="" history="1" highlightClick="0" endSnd="0"/>
              </a:rPr>
              <a:t>Condition of Education</a:t>
            </a:r>
            <a:r>
              <a:rPr sz="2000">
                <a:solidFill>
                  <a:srgbClr val="303030"/>
                </a:solidFill>
              </a:rPr>
              <a:t>” report for 2016</a:t>
            </a:r>
            <a:endParaRPr sz="4000">
              <a:solidFill>
                <a:srgbClr val="303030"/>
              </a:solidFill>
            </a:endParaRPr>
          </a:p>
        </p:txBody>
      </p:sp>
    </p:spTree>
  </p:cSld>
  <p:clrMapOvr>
    <a:masterClrMapping/>
  </p:clrMapOvr>
  <p:transition spd="med"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1522411" y="457199"/>
            <a:ext cx="10287001" cy="24236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3200">
                <a:solidFill>
                  <a:srgbClr val="303030"/>
                </a:solidFill>
                <a:hlinkClick r:id="rId2" invalidUrl="" action="" tgtFrame="" tooltip="" history="1" highlightClick="0" endSnd="0"/>
              </a:rPr>
              <a:t>Undergraduate retention and graduation rates</a:t>
            </a:r>
            <a:br>
              <a:rPr>
                <a:solidFill>
                  <a:srgbClr val="303030"/>
                </a:solidFill>
              </a:rPr>
            </a:br>
            <a:r>
              <a:rPr sz="3200">
                <a:solidFill>
                  <a:srgbClr val="303030"/>
                </a:solidFill>
              </a:rPr>
              <a:t>About 60 percent of students who began seeking a bachelor’s degree at a 4-year institution in fall 2008 completed that degree within 6 years; the graduation rate was higher for females than males (62 percent vs. 57 percent).</a:t>
            </a:r>
          </a:p>
        </p:txBody>
      </p:sp>
      <p:sp>
        <p:nvSpPr>
          <p:cNvPr id="111" name="Shape 111"/>
          <p:cNvSpPr/>
          <p:nvPr/>
        </p:nvSpPr>
        <p:spPr>
          <a:xfrm>
            <a:off x="1522412" y="3657599"/>
            <a:ext cx="9753601" cy="25147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2800">
                <a:solidFill>
                  <a:srgbClr val="303030"/>
                </a:solidFill>
                <a:hlinkClick r:id="rId3" invalidUrl="" action="" tgtFrame="" tooltip="" history="1" highlightClick="0" endSnd="0"/>
              </a:rPr>
              <a:t>Price of attending an undergraduate institution</a:t>
            </a:r>
            <a:br>
              <a:rPr>
                <a:solidFill>
                  <a:srgbClr val="303030"/>
                </a:solidFill>
              </a:rPr>
            </a:br>
            <a:r>
              <a:rPr sz="2800">
                <a:solidFill>
                  <a:srgbClr val="303030"/>
                </a:solidFill>
              </a:rPr>
              <a:t>The average net price of attendance (total cost minus grant and scholarship aid) for first-time, full-time students in 2013–14 (in constant 2014–15 dollars) was $12,750 at 4-year public institutions, $24,690 at 4-year private nonprofit institutions, and $21,000 at 4-year private for-profit institutions</a:t>
            </a:r>
          </a:p>
        </p:txBody>
      </p:sp>
      <p:sp>
        <p:nvSpPr>
          <p:cNvPr id="112" name="Shape 112"/>
          <p:cNvSpPr/>
          <p:nvPr/>
        </p:nvSpPr>
        <p:spPr>
          <a:xfrm>
            <a:off x="2132011" y="6488667"/>
            <a:ext cx="9677401" cy="3114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sz="1600">
                <a:solidFill>
                  <a:srgbClr val="303030"/>
                </a:solidFill>
              </a:rPr>
              <a:t>National Center for Education Statistics (NCES) “</a:t>
            </a:r>
            <a:r>
              <a:rPr sz="1600">
                <a:solidFill>
                  <a:srgbClr val="303030"/>
                </a:solidFill>
                <a:hlinkClick r:id="rId4" invalidUrl="" action="" tgtFrame="" tooltip="" history="1" highlightClick="0" endSnd="0"/>
              </a:rPr>
              <a:t>Condition of Education</a:t>
            </a:r>
            <a:r>
              <a:rPr sz="1600">
                <a:solidFill>
                  <a:srgbClr val="303030"/>
                </a:solidFill>
              </a:rPr>
              <a:t>” report for 2016</a:t>
            </a:r>
          </a:p>
        </p:txBody>
      </p:sp>
    </p:spTree>
  </p:cSld>
  <p:clrMapOvr>
    <a:masterClrMapping/>
  </p:clrMapOvr>
  <p:transition spd="med"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4" name="image4.jpg" descr="cid:image002.jpg@01CED548.96919D10"/>
          <p:cNvPicPr/>
          <p:nvPr/>
        </p:nvPicPr>
        <p:blipFill>
          <a:blip r:embed="rId2">
            <a:extLst/>
          </a:blip>
          <a:stretch>
            <a:fillRect/>
          </a:stretch>
        </p:blipFill>
        <p:spPr>
          <a:xfrm>
            <a:off x="0" y="0"/>
            <a:ext cx="12266280" cy="6934200"/>
          </a:xfrm>
          <a:prstGeom prst="rect">
            <a:avLst/>
          </a:prstGeom>
          <a:ln w="12700">
            <a:miter lim="400000"/>
          </a:ln>
        </p:spPr>
      </p:pic>
      <p:sp>
        <p:nvSpPr>
          <p:cNvPr id="115" name="Shape 115"/>
          <p:cNvSpPr/>
          <p:nvPr/>
        </p:nvSpPr>
        <p:spPr>
          <a:xfrm>
            <a:off x="379411" y="533400"/>
            <a:ext cx="9982201" cy="120398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defRPr>
                <a:solidFill>
                  <a:srgbClr val="000000"/>
                </a:solidFill>
              </a:defRPr>
            </a:pPr>
            <a:r>
              <a:rPr b="1" sz="8000">
                <a:solidFill>
                  <a:srgbClr val="FFFFFF"/>
                </a:solidFill>
              </a:rPr>
              <a:t>That’s All</a:t>
            </a:r>
            <a:r>
              <a:rPr sz="8000">
                <a:solidFill>
                  <a:srgbClr val="FFFFFF"/>
                </a:solidFill>
              </a:rPr>
              <a:t> !</a:t>
            </a:r>
          </a:p>
        </p:txBody>
      </p:sp>
    </p:spTree>
  </p:cSld>
  <p:clrMapOvr>
    <a:masterClrMapping/>
  </p:clrMapOvr>
  <p:transition spd="med"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title"/>
          </p:nvPr>
        </p:nvSpPr>
        <p:spPr>
          <a:xfrm>
            <a:off x="1520823" y="1600200"/>
            <a:ext cx="5945190" cy="3048000"/>
          </a:xfrm>
          <a:prstGeom prst="rect">
            <a:avLst/>
          </a:prstGeom>
        </p:spPr>
        <p:txBody>
          <a:bodyPr/>
          <a:lstStyle/>
          <a:p>
            <a:pPr lvl="0">
              <a:defRPr sz="1800">
                <a:solidFill>
                  <a:srgbClr val="000000"/>
                </a:solidFill>
              </a:defRPr>
            </a:pPr>
            <a:r>
              <a:rPr sz="6600">
                <a:solidFill>
                  <a:srgbClr val="303030"/>
                </a:solidFill>
              </a:rPr>
              <a:t>SLS 1101</a:t>
            </a:r>
          </a:p>
        </p:txBody>
      </p:sp>
      <p:sp>
        <p:nvSpPr>
          <p:cNvPr id="118" name="Shape 118"/>
          <p:cNvSpPr/>
          <p:nvPr>
            <p:ph type="body" idx="1"/>
          </p:nvPr>
        </p:nvSpPr>
        <p:spPr>
          <a:xfrm>
            <a:off x="1520824" y="4898571"/>
            <a:ext cx="5945189" cy="1270454"/>
          </a:xfrm>
          <a:prstGeom prst="rect">
            <a:avLst/>
          </a:prstGeom>
        </p:spPr>
        <p:txBody>
          <a:bodyPr lIns="0" tIns="0" rIns="0" bIns="0">
            <a:normAutofit fontScale="100000" lnSpcReduction="0"/>
          </a:bodyPr>
          <a:lstStyle/>
          <a:p>
            <a:pPr lvl="0"/>
          </a:p>
        </p:txBody>
      </p:sp>
    </p:spTree>
  </p:cSld>
  <p:clrMapOvr>
    <a:masterClrMapping/>
  </p:clrMapOvr>
  <p:transition spd="med"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Finding a Career that’s Right for You</a:t>
            </a:r>
          </a:p>
        </p:txBody>
      </p:sp>
      <p:sp>
        <p:nvSpPr>
          <p:cNvPr id="121" name="Shape 121"/>
          <p:cNvSpPr/>
          <p:nvPr>
            <p:ph type="body" idx="1"/>
          </p:nvPr>
        </p:nvSpPr>
        <p:spPr>
          <a:xfrm>
            <a:off x="1522412" y="1981200"/>
            <a:ext cx="9829801" cy="4187825"/>
          </a:xfrm>
          <a:prstGeom prst="rect">
            <a:avLst/>
          </a:prstGeom>
        </p:spPr>
        <p:txBody>
          <a:bodyPr/>
          <a:lstStyle/>
          <a:p>
            <a:pPr lvl="0">
              <a:defRPr sz="1800">
                <a:solidFill>
                  <a:srgbClr val="000000"/>
                </a:solidFill>
              </a:defRPr>
            </a:pPr>
            <a:r>
              <a:rPr sz="2400">
                <a:solidFill>
                  <a:srgbClr val="303030"/>
                </a:solidFill>
              </a:rPr>
              <a:t>Networking is key!</a:t>
            </a:r>
            <a:endParaRPr sz="2400">
              <a:solidFill>
                <a:srgbClr val="303030"/>
              </a:solidFill>
            </a:endParaRPr>
          </a:p>
          <a:p>
            <a:pPr lvl="0">
              <a:defRPr sz="1800">
                <a:solidFill>
                  <a:srgbClr val="000000"/>
                </a:solidFill>
              </a:defRPr>
            </a:pPr>
            <a:r>
              <a:rPr sz="2400">
                <a:solidFill>
                  <a:srgbClr val="303030"/>
                </a:solidFill>
              </a:rPr>
              <a:t>Career Resource Center</a:t>
            </a:r>
            <a:endParaRPr sz="2400">
              <a:solidFill>
                <a:srgbClr val="303030"/>
              </a:solidFill>
            </a:endParaRPr>
          </a:p>
          <a:p>
            <a:pPr lvl="0">
              <a:defRPr sz="1800">
                <a:solidFill>
                  <a:srgbClr val="000000"/>
                </a:solidFill>
              </a:defRPr>
            </a:pPr>
            <a:r>
              <a:rPr sz="2400">
                <a:solidFill>
                  <a:srgbClr val="303030"/>
                </a:solidFill>
              </a:rPr>
              <a:t>Classified Ads</a:t>
            </a:r>
            <a:endParaRPr sz="2400">
              <a:solidFill>
                <a:srgbClr val="303030"/>
              </a:solidFill>
            </a:endParaRPr>
          </a:p>
          <a:p>
            <a:pPr lvl="0">
              <a:defRPr sz="1800">
                <a:solidFill>
                  <a:srgbClr val="000000"/>
                </a:solidFill>
              </a:defRPr>
            </a:pPr>
            <a:r>
              <a:rPr sz="2400">
                <a:solidFill>
                  <a:srgbClr val="303030"/>
                </a:solidFill>
              </a:rPr>
              <a:t>Online Services</a:t>
            </a:r>
          </a:p>
        </p:txBody>
      </p:sp>
      <p:pic>
        <p:nvPicPr>
          <p:cNvPr id="122" name="image5.pdf"/>
          <p:cNvPicPr/>
          <p:nvPr/>
        </p:nvPicPr>
        <p:blipFill>
          <a:blip r:embed="rId2">
            <a:extLst/>
          </a:blip>
          <a:stretch>
            <a:fillRect/>
          </a:stretch>
        </p:blipFill>
        <p:spPr>
          <a:xfrm>
            <a:off x="5637212" y="2005263"/>
            <a:ext cx="4953001" cy="3962401"/>
          </a:xfrm>
          <a:prstGeom prst="rect">
            <a:avLst/>
          </a:prstGeom>
          <a:ln w="12700">
            <a:miter lim="400000"/>
          </a:ln>
        </p:spPr>
      </p:pic>
    </p:spTree>
  </p:cSld>
  <p:clrMapOvr>
    <a:masterClrMapping/>
  </p:clrMapOvr>
  <p:transition spd="med"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xfrm>
            <a:off x="1520823" y="1600200"/>
            <a:ext cx="5945190" cy="3048000"/>
          </a:xfrm>
          <a:prstGeom prst="rect">
            <a:avLst/>
          </a:prstGeom>
        </p:spPr>
        <p:txBody>
          <a:bodyPr/>
          <a:lstStyle/>
          <a:p>
            <a:pPr lvl="0">
              <a:defRPr sz="1800">
                <a:solidFill>
                  <a:srgbClr val="000000"/>
                </a:solidFill>
              </a:defRPr>
            </a:pPr>
            <a:r>
              <a:rPr sz="6600">
                <a:solidFill>
                  <a:srgbClr val="303030"/>
                </a:solidFill>
              </a:rPr>
              <a:t>Obtaining a Job</a:t>
            </a:r>
          </a:p>
        </p:txBody>
      </p:sp>
      <p:sp>
        <p:nvSpPr>
          <p:cNvPr id="125" name="Shape 125"/>
          <p:cNvSpPr/>
          <p:nvPr>
            <p:ph type="body" idx="1"/>
          </p:nvPr>
        </p:nvSpPr>
        <p:spPr>
          <a:xfrm>
            <a:off x="1520824" y="4898571"/>
            <a:ext cx="5945189" cy="1270454"/>
          </a:xfrm>
          <a:prstGeom prst="rect">
            <a:avLst/>
          </a:prstGeom>
        </p:spPr>
        <p:txBody>
          <a:bodyPr lIns="0" tIns="0" rIns="0" bIns="0">
            <a:normAutofit fontScale="100000" lnSpcReduction="0"/>
          </a:bodyPr>
          <a:lstStyle/>
          <a:p>
            <a:pPr lvl="0">
              <a:defRPr sz="1800">
                <a:solidFill>
                  <a:srgbClr val="000000"/>
                </a:solidFill>
              </a:defRPr>
            </a:pPr>
            <a:r>
              <a:rPr sz="2800">
                <a:solidFill>
                  <a:srgbClr val="F7C547"/>
                </a:solidFill>
              </a:rPr>
              <a:t>A Practical Skills Workshop</a:t>
            </a:r>
          </a:p>
        </p:txBody>
      </p:sp>
    </p:spTree>
  </p:cSld>
  <p:clrMapOvr>
    <a:masterClrMapping/>
  </p:clrMapOvr>
  <p:transition spd="med"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Steps to Obtaining an Interview</a:t>
            </a:r>
          </a:p>
        </p:txBody>
      </p:sp>
      <p:sp>
        <p:nvSpPr>
          <p:cNvPr id="128" name="Shape 128"/>
          <p:cNvSpPr/>
          <p:nvPr>
            <p:ph type="body" idx="1"/>
          </p:nvPr>
        </p:nvSpPr>
        <p:spPr>
          <a:xfrm>
            <a:off x="1522412" y="1981200"/>
            <a:ext cx="9829801" cy="4187825"/>
          </a:xfrm>
          <a:prstGeom prst="rect">
            <a:avLst/>
          </a:prstGeom>
        </p:spPr>
        <p:txBody>
          <a:bodyPr/>
          <a:lstStyle/>
          <a:p>
            <a:pPr lvl="0" marL="457200" indent="-457200">
              <a:lnSpc>
                <a:spcPct val="72000"/>
              </a:lnSpc>
              <a:buFontTx/>
              <a:buAutoNum type="arabicPeriod" startAt="1"/>
              <a:defRPr sz="1800">
                <a:solidFill>
                  <a:srgbClr val="000000"/>
                </a:solidFill>
              </a:defRPr>
            </a:pPr>
            <a:r>
              <a:rPr sz="2200">
                <a:solidFill>
                  <a:srgbClr val="303030"/>
                </a:solidFill>
              </a:rPr>
              <a:t>Networking will help – look in areas you have worked, gone to school, know people</a:t>
            </a:r>
            <a:endParaRPr sz="2200">
              <a:solidFill>
                <a:srgbClr val="303030"/>
              </a:solidFill>
            </a:endParaRPr>
          </a:p>
          <a:p>
            <a:pPr lvl="0" marL="457200" indent="-457200">
              <a:lnSpc>
                <a:spcPct val="72000"/>
              </a:lnSpc>
              <a:buFontTx/>
              <a:buAutoNum type="arabicPeriod" startAt="1"/>
              <a:defRPr sz="1800">
                <a:solidFill>
                  <a:srgbClr val="000000"/>
                </a:solidFill>
              </a:defRPr>
            </a:pPr>
            <a:r>
              <a:rPr sz="2200">
                <a:solidFill>
                  <a:srgbClr val="303030"/>
                </a:solidFill>
              </a:rPr>
              <a:t>Create a solid cover letter and resume </a:t>
            </a:r>
            <a:r>
              <a:rPr b="1" sz="2200">
                <a:solidFill>
                  <a:srgbClr val="303030"/>
                </a:solidFill>
              </a:rPr>
              <a:t>specific to the job applying for</a:t>
            </a:r>
            <a:endParaRPr sz="2200">
              <a:solidFill>
                <a:srgbClr val="303030"/>
              </a:solidFill>
            </a:endParaRPr>
          </a:p>
          <a:p>
            <a:pPr lvl="0" marL="457200" indent="-457200">
              <a:lnSpc>
                <a:spcPct val="72000"/>
              </a:lnSpc>
              <a:buFontTx/>
              <a:buAutoNum type="arabicPeriod" startAt="1"/>
              <a:defRPr sz="1800">
                <a:solidFill>
                  <a:srgbClr val="000000"/>
                </a:solidFill>
              </a:defRPr>
            </a:pPr>
            <a:r>
              <a:rPr sz="2200">
                <a:solidFill>
                  <a:srgbClr val="303030"/>
                </a:solidFill>
              </a:rPr>
              <a:t>Send cover letters/resume packages out</a:t>
            </a:r>
            <a:endParaRPr sz="2200">
              <a:solidFill>
                <a:srgbClr val="303030"/>
              </a:solidFill>
            </a:endParaRPr>
          </a:p>
          <a:p>
            <a:pPr lvl="0" marL="457200" indent="-457200">
              <a:lnSpc>
                <a:spcPct val="72000"/>
              </a:lnSpc>
              <a:buFontTx/>
              <a:buAutoNum type="arabicPeriod" startAt="1"/>
              <a:defRPr sz="1800">
                <a:solidFill>
                  <a:srgbClr val="000000"/>
                </a:solidFill>
              </a:defRPr>
            </a:pPr>
            <a:r>
              <a:rPr sz="2200">
                <a:solidFill>
                  <a:srgbClr val="303030"/>
                </a:solidFill>
              </a:rPr>
              <a:t>Follow up by CALLING the hiring company – BE PROACTIVE</a:t>
            </a:r>
            <a:endParaRPr sz="2200">
              <a:solidFill>
                <a:srgbClr val="303030"/>
              </a:solidFill>
            </a:endParaRPr>
          </a:p>
          <a:p>
            <a:pPr lvl="0" marL="0" indent="0">
              <a:lnSpc>
                <a:spcPct val="72000"/>
              </a:lnSpc>
              <a:buSzTx/>
              <a:buNone/>
              <a:defRPr sz="1800">
                <a:solidFill>
                  <a:srgbClr val="000000"/>
                </a:solidFill>
              </a:defRPr>
            </a:pPr>
            <a:r>
              <a:rPr sz="2200">
                <a:solidFill>
                  <a:srgbClr val="303030"/>
                </a:solidFill>
              </a:rPr>
              <a:t>Why aren’t you getting an interview?</a:t>
            </a:r>
            <a:endParaRPr sz="2200">
              <a:solidFill>
                <a:srgbClr val="303030"/>
              </a:solidFill>
            </a:endParaRPr>
          </a:p>
          <a:p>
            <a:pPr lvl="0" marL="0" indent="0">
              <a:lnSpc>
                <a:spcPct val="72000"/>
              </a:lnSpc>
              <a:buSzTx/>
              <a:buNone/>
              <a:defRPr sz="1800">
                <a:solidFill>
                  <a:srgbClr val="000000"/>
                </a:solidFill>
              </a:defRPr>
            </a:pPr>
            <a:r>
              <a:rPr b="1" sz="1700">
                <a:solidFill>
                  <a:srgbClr val="303030"/>
                </a:solidFill>
              </a:rPr>
              <a:t>1. Your resume doesn't indicate that you'll excel at the job.</a:t>
            </a:r>
            <a:endParaRPr sz="2200">
              <a:solidFill>
                <a:srgbClr val="303030"/>
              </a:solidFill>
            </a:endParaRPr>
          </a:p>
          <a:p>
            <a:pPr lvl="0" marL="0" indent="0">
              <a:lnSpc>
                <a:spcPct val="72000"/>
              </a:lnSpc>
              <a:buSzTx/>
              <a:buNone/>
              <a:defRPr sz="1800">
                <a:solidFill>
                  <a:srgbClr val="000000"/>
                </a:solidFill>
              </a:defRPr>
            </a:pPr>
            <a:r>
              <a:rPr b="1" sz="1700">
                <a:solidFill>
                  <a:srgbClr val="303030"/>
                </a:solidFill>
              </a:rPr>
              <a:t>2. Your cover letter is bland and uninspiring.</a:t>
            </a:r>
            <a:endParaRPr sz="2200">
              <a:solidFill>
                <a:srgbClr val="303030"/>
              </a:solidFill>
            </a:endParaRPr>
          </a:p>
          <a:p>
            <a:pPr lvl="0" marL="0" indent="0">
              <a:lnSpc>
                <a:spcPct val="72000"/>
              </a:lnSpc>
              <a:buSzTx/>
              <a:buNone/>
              <a:defRPr sz="1800">
                <a:solidFill>
                  <a:srgbClr val="000000"/>
                </a:solidFill>
              </a:defRPr>
            </a:pPr>
            <a:r>
              <a:rPr b="1" sz="1700">
                <a:solidFill>
                  <a:srgbClr val="303030"/>
                </a:solidFill>
              </a:rPr>
              <a:t>3. You haven't asked for feedback from the right people.</a:t>
            </a:r>
            <a:r>
              <a:rPr sz="1700">
                <a:solidFill>
                  <a:srgbClr val="303030"/>
                </a:solidFill>
              </a:rPr>
              <a:t> </a:t>
            </a:r>
            <a:r>
              <a:rPr b="1" sz="1700">
                <a:solidFill>
                  <a:srgbClr val="303030"/>
                </a:solidFill>
              </a:rPr>
              <a:t> </a:t>
            </a:r>
            <a:endParaRPr b="1" sz="1900">
              <a:solidFill>
                <a:srgbClr val="303030"/>
              </a:solidFill>
            </a:endParaRPr>
          </a:p>
          <a:p>
            <a:pPr lvl="0" marL="0" indent="0">
              <a:lnSpc>
                <a:spcPct val="72000"/>
              </a:lnSpc>
              <a:buSzTx/>
              <a:buNone/>
              <a:defRPr sz="1800">
                <a:solidFill>
                  <a:srgbClr val="000000"/>
                </a:solidFill>
              </a:defRPr>
            </a:pPr>
            <a:r>
              <a:rPr b="1" sz="1700">
                <a:solidFill>
                  <a:srgbClr val="303030"/>
                </a:solidFill>
              </a:rPr>
              <a:t>4. You're applying for jobs that aren't connected to your job history.</a:t>
            </a:r>
          </a:p>
        </p:txBody>
      </p:sp>
    </p:spTree>
  </p:cSld>
  <p:clrMapOvr>
    <a:masterClrMapping/>
  </p:clrMapOvr>
  <p:transition spd="med"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p:nvPr>
        </p:nvSpPr>
        <p:spPr>
          <a:xfrm>
            <a:off x="1520823" y="1600200"/>
            <a:ext cx="5945190" cy="3048000"/>
          </a:xfrm>
          <a:prstGeom prst="rect">
            <a:avLst/>
          </a:prstGeom>
        </p:spPr>
        <p:txBody>
          <a:bodyPr/>
          <a:lstStyle/>
          <a:p>
            <a:pPr lvl="0">
              <a:defRPr sz="1800">
                <a:solidFill>
                  <a:srgbClr val="000000"/>
                </a:solidFill>
              </a:defRPr>
            </a:pPr>
            <a:r>
              <a:rPr sz="6600">
                <a:solidFill>
                  <a:srgbClr val="303030"/>
                </a:solidFill>
              </a:rPr>
              <a:t>Money Management</a:t>
            </a:r>
          </a:p>
        </p:txBody>
      </p:sp>
      <p:sp>
        <p:nvSpPr>
          <p:cNvPr id="77" name="Shape 77"/>
          <p:cNvSpPr/>
          <p:nvPr>
            <p:ph type="body" idx="1"/>
          </p:nvPr>
        </p:nvSpPr>
        <p:spPr>
          <a:xfrm>
            <a:off x="1520824" y="4898571"/>
            <a:ext cx="5945189" cy="1270454"/>
          </a:xfrm>
          <a:prstGeom prst="rect">
            <a:avLst/>
          </a:prstGeom>
        </p:spPr>
        <p:txBody>
          <a:bodyPr lIns="0" tIns="0" rIns="0" bIns="0">
            <a:normAutofit fontScale="100000" lnSpcReduction="0"/>
          </a:bodyPr>
          <a:lstStyle/>
          <a:p>
            <a:pPr lvl="0"/>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1522413" y="381000"/>
            <a:ext cx="9829798" cy="1219200"/>
          </a:xfrm>
          <a:prstGeom prst="rect">
            <a:avLst/>
          </a:prstGeom>
        </p:spPr>
        <p:txBody>
          <a:bodyPr/>
          <a:lstStyle/>
          <a:p>
            <a:pPr lvl="0">
              <a:defRPr sz="1800">
                <a:solidFill>
                  <a:srgbClr val="000000"/>
                </a:solidFill>
              </a:defRPr>
            </a:pPr>
            <a:r>
              <a:rPr sz="3600">
                <a:solidFill>
                  <a:srgbClr val="F7C547"/>
                </a:solidFill>
              </a:rPr>
              <a:t>Resume Info</a:t>
            </a:r>
          </a:p>
        </p:txBody>
      </p:sp>
      <p:sp>
        <p:nvSpPr>
          <p:cNvPr id="131" name="Shape 131"/>
          <p:cNvSpPr/>
          <p:nvPr>
            <p:ph type="body" idx="1"/>
          </p:nvPr>
        </p:nvSpPr>
        <p:spPr>
          <a:xfrm>
            <a:off x="1488167" y="1984248"/>
            <a:ext cx="4800601" cy="4416553"/>
          </a:xfrm>
          <a:prstGeom prst="rect">
            <a:avLst/>
          </a:prstGeom>
        </p:spPr>
        <p:txBody>
          <a:bodyPr/>
          <a:lstStyle/>
          <a:p>
            <a:pPr lvl="0" marL="457200" indent="-457200">
              <a:lnSpc>
                <a:spcPct val="72000"/>
              </a:lnSpc>
              <a:buFontTx/>
              <a:buAutoNum type="arabicPeriod" startAt="1"/>
              <a:defRPr sz="1800">
                <a:solidFill>
                  <a:srgbClr val="000000"/>
                </a:solidFill>
              </a:defRPr>
            </a:pPr>
            <a:r>
              <a:rPr>
                <a:solidFill>
                  <a:srgbClr val="303030"/>
                </a:solidFill>
              </a:rPr>
              <a:t>Type on high quality paper</a:t>
            </a:r>
            <a:endParaRPr>
              <a:solidFill>
                <a:srgbClr val="303030"/>
              </a:solidFill>
            </a:endParaRPr>
          </a:p>
          <a:p>
            <a:pPr lvl="0" marL="457200" indent="-457200">
              <a:lnSpc>
                <a:spcPct val="72000"/>
              </a:lnSpc>
              <a:buFontTx/>
              <a:buAutoNum type="arabicPeriod" startAt="1"/>
              <a:defRPr sz="1800">
                <a:solidFill>
                  <a:srgbClr val="000000"/>
                </a:solidFill>
              </a:defRPr>
            </a:pPr>
            <a:r>
              <a:rPr>
                <a:solidFill>
                  <a:srgbClr val="303030"/>
                </a:solidFill>
              </a:rPr>
              <a:t>Have a neat and orderly design</a:t>
            </a:r>
            <a:endParaRPr>
              <a:solidFill>
                <a:srgbClr val="303030"/>
              </a:solidFill>
            </a:endParaRPr>
          </a:p>
          <a:p>
            <a:pPr lvl="0" marL="457200" indent="-457200">
              <a:lnSpc>
                <a:spcPct val="72000"/>
              </a:lnSpc>
              <a:buFontTx/>
              <a:buAutoNum type="arabicPeriod" startAt="1"/>
              <a:defRPr sz="1800">
                <a:solidFill>
                  <a:srgbClr val="000000"/>
                </a:solidFill>
              </a:defRPr>
            </a:pPr>
            <a:r>
              <a:rPr>
                <a:solidFill>
                  <a:srgbClr val="303030"/>
                </a:solidFill>
              </a:rPr>
              <a:t>Proofread for errors – it should have NONE!</a:t>
            </a:r>
            <a:endParaRPr>
              <a:solidFill>
                <a:srgbClr val="303030"/>
              </a:solidFill>
            </a:endParaRPr>
          </a:p>
          <a:p>
            <a:pPr lvl="0" marL="457200" indent="-457200">
              <a:lnSpc>
                <a:spcPct val="72000"/>
              </a:lnSpc>
              <a:buFontTx/>
              <a:buAutoNum type="arabicPeriod" startAt="1"/>
              <a:defRPr sz="1800">
                <a:solidFill>
                  <a:srgbClr val="000000"/>
                </a:solidFill>
              </a:defRPr>
            </a:pPr>
            <a:r>
              <a:rPr>
                <a:solidFill>
                  <a:srgbClr val="303030"/>
                </a:solidFill>
              </a:rPr>
              <a:t>Use keywords for the job you are applying</a:t>
            </a:r>
            <a:endParaRPr>
              <a:solidFill>
                <a:srgbClr val="303030"/>
              </a:solidFill>
            </a:endParaRPr>
          </a:p>
          <a:p>
            <a:pPr lvl="0" marL="457200" indent="-457200">
              <a:lnSpc>
                <a:spcPct val="72000"/>
              </a:lnSpc>
              <a:buFontTx/>
              <a:buAutoNum type="arabicPeriod" startAt="1"/>
              <a:defRPr sz="1800">
                <a:solidFill>
                  <a:srgbClr val="000000"/>
                </a:solidFill>
              </a:defRPr>
            </a:pPr>
            <a:r>
              <a:rPr>
                <a:solidFill>
                  <a:srgbClr val="303030"/>
                </a:solidFill>
              </a:rPr>
              <a:t>Employers scan in resumes – keywords are essential</a:t>
            </a:r>
          </a:p>
        </p:txBody>
      </p:sp>
      <p:sp>
        <p:nvSpPr>
          <p:cNvPr id="132" name="Shape 132"/>
          <p:cNvSpPr/>
          <p:nvPr/>
        </p:nvSpPr>
        <p:spPr>
          <a:xfrm>
            <a:off x="6551611" y="1828800"/>
            <a:ext cx="4800602" cy="4343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72000"/>
              </a:lnSpc>
              <a:spcBef>
                <a:spcPts val="1800"/>
              </a:spcBef>
              <a:defRPr>
                <a:solidFill>
                  <a:srgbClr val="000000"/>
                </a:solidFill>
              </a:defRPr>
            </a:pPr>
            <a:r>
              <a:rPr>
                <a:solidFill>
                  <a:srgbClr val="303030"/>
                </a:solidFill>
              </a:rPr>
              <a:t>Resume Layout:</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Put name and contact info at top</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Objective (optional)</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Education section</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Experience section – list in reverse chronological order (so most recent job first)</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Skills section – list skills that will not appear in educational section</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Include keywords linked to job description for which you are applying</a:t>
            </a:r>
            <a:endParaRPr>
              <a:solidFill>
                <a:srgbClr val="303030"/>
              </a:solidFill>
            </a:endParaRPr>
          </a:p>
          <a:p>
            <a:pPr lvl="0" marL="457200" indent="-457200">
              <a:lnSpc>
                <a:spcPct val="72000"/>
              </a:lnSpc>
              <a:spcBef>
                <a:spcPts val="1800"/>
              </a:spcBef>
              <a:buClr>
                <a:srgbClr val="989898"/>
              </a:buClr>
              <a:buSzPct val="80000"/>
              <a:buAutoNum type="arabicPeriod" startAt="1"/>
              <a:defRPr>
                <a:solidFill>
                  <a:srgbClr val="000000"/>
                </a:solidFill>
              </a:defRPr>
            </a:pPr>
            <a:r>
              <a:rPr>
                <a:solidFill>
                  <a:srgbClr val="303030"/>
                </a:solidFill>
              </a:rPr>
              <a:t>List reference on separate sheet or give upon request</a:t>
            </a:r>
          </a:p>
        </p:txBody>
      </p:sp>
    </p:spTree>
  </p:cSld>
  <p:clrMapOvr>
    <a:masterClrMapping/>
  </p:clrMapOvr>
  <p:transition spd="med"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Cover Letters</a:t>
            </a:r>
          </a:p>
        </p:txBody>
      </p:sp>
      <p:sp>
        <p:nvSpPr>
          <p:cNvPr id="135" name="Shape 135"/>
          <p:cNvSpPr/>
          <p:nvPr>
            <p:ph type="body" idx="1"/>
          </p:nvPr>
        </p:nvSpPr>
        <p:spPr>
          <a:xfrm>
            <a:off x="1522412" y="1981200"/>
            <a:ext cx="9829801" cy="4572000"/>
          </a:xfrm>
          <a:prstGeom prst="rect">
            <a:avLst/>
          </a:prstGeom>
        </p:spPr>
        <p:txBody>
          <a:bodyPr/>
          <a:lstStyle/>
          <a:p>
            <a:pPr lvl="0">
              <a:defRPr sz="1800">
                <a:solidFill>
                  <a:srgbClr val="000000"/>
                </a:solidFill>
              </a:defRPr>
            </a:pPr>
            <a:r>
              <a:rPr sz="2400">
                <a:solidFill>
                  <a:srgbClr val="303030"/>
                </a:solidFill>
              </a:rPr>
              <a:t>Your contact info goes at the top</a:t>
            </a:r>
            <a:endParaRPr sz="2400">
              <a:solidFill>
                <a:srgbClr val="303030"/>
              </a:solidFill>
            </a:endParaRPr>
          </a:p>
          <a:p>
            <a:pPr lvl="0">
              <a:defRPr sz="1800">
                <a:solidFill>
                  <a:srgbClr val="000000"/>
                </a:solidFill>
              </a:defRPr>
            </a:pPr>
            <a:r>
              <a:rPr sz="2400">
                <a:solidFill>
                  <a:srgbClr val="303030"/>
                </a:solidFill>
              </a:rPr>
              <a:t>Date the cover letter</a:t>
            </a:r>
            <a:endParaRPr sz="2400">
              <a:solidFill>
                <a:srgbClr val="303030"/>
              </a:solidFill>
            </a:endParaRPr>
          </a:p>
          <a:p>
            <a:pPr lvl="0">
              <a:defRPr sz="1800">
                <a:solidFill>
                  <a:srgbClr val="000000"/>
                </a:solidFill>
              </a:defRPr>
            </a:pPr>
            <a:r>
              <a:rPr sz="2400">
                <a:solidFill>
                  <a:srgbClr val="303030"/>
                </a:solidFill>
              </a:rPr>
              <a:t>Employer’s contact info</a:t>
            </a:r>
            <a:endParaRPr sz="2400">
              <a:solidFill>
                <a:srgbClr val="303030"/>
              </a:solidFill>
            </a:endParaRPr>
          </a:p>
          <a:p>
            <a:pPr lvl="0">
              <a:defRPr sz="1800">
                <a:solidFill>
                  <a:srgbClr val="000000"/>
                </a:solidFill>
              </a:defRPr>
            </a:pPr>
            <a:r>
              <a:rPr sz="2400">
                <a:solidFill>
                  <a:srgbClr val="303030"/>
                </a:solidFill>
              </a:rPr>
              <a:t>Letter should have at least three paragraphs:</a:t>
            </a:r>
            <a:endParaRPr sz="2400">
              <a:solidFill>
                <a:srgbClr val="303030"/>
              </a:solidFill>
            </a:endParaRPr>
          </a:p>
          <a:p>
            <a:pPr lvl="1" marL="511175" indent="-228600">
              <a:spcBef>
                <a:spcPts val="1000"/>
              </a:spcBef>
              <a:defRPr sz="1800">
                <a:solidFill>
                  <a:srgbClr val="000000"/>
                </a:solidFill>
              </a:defRPr>
            </a:pPr>
            <a:r>
              <a:rPr sz="2000">
                <a:solidFill>
                  <a:srgbClr val="303030"/>
                </a:solidFill>
              </a:rPr>
              <a:t>Intro paragraph – attention getting statement, what position you are applying for, and why you are interested</a:t>
            </a:r>
            <a:endParaRPr sz="2000">
              <a:solidFill>
                <a:srgbClr val="303030"/>
              </a:solidFill>
            </a:endParaRPr>
          </a:p>
          <a:p>
            <a:pPr lvl="1" marL="511175" indent="-228600">
              <a:spcBef>
                <a:spcPts val="1000"/>
              </a:spcBef>
              <a:defRPr sz="1800">
                <a:solidFill>
                  <a:srgbClr val="000000"/>
                </a:solidFill>
              </a:defRPr>
            </a:pPr>
            <a:r>
              <a:rPr sz="2000">
                <a:solidFill>
                  <a:srgbClr val="303030"/>
                </a:solidFill>
              </a:rPr>
              <a:t>Middle – your experience that makes you valuable as an employee, qualifications that you have that match what the company needs, and refer to resume</a:t>
            </a:r>
            <a:endParaRPr sz="2000">
              <a:solidFill>
                <a:srgbClr val="303030"/>
              </a:solidFill>
            </a:endParaRPr>
          </a:p>
          <a:p>
            <a:pPr lvl="1" marL="511175" indent="-228600">
              <a:spcBef>
                <a:spcPts val="1000"/>
              </a:spcBef>
              <a:defRPr sz="1800">
                <a:solidFill>
                  <a:srgbClr val="000000"/>
                </a:solidFill>
              </a:defRPr>
            </a:pPr>
            <a:r>
              <a:rPr sz="2000">
                <a:solidFill>
                  <a:srgbClr val="303030"/>
                </a:solidFill>
              </a:rPr>
              <a:t>Final – short paragraph saying you would like to contact the employer or would like an interview – give your contact info in paragraph</a:t>
            </a:r>
          </a:p>
        </p:txBody>
      </p:sp>
    </p:spTree>
  </p:cSld>
  <p:clrMapOvr>
    <a:masterClrMapping/>
  </p:clrMapOvr>
  <p:transition spd="med"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Dress to Impress</a:t>
            </a:r>
          </a:p>
        </p:txBody>
      </p:sp>
      <p:sp>
        <p:nvSpPr>
          <p:cNvPr id="138" name="Shape 138"/>
          <p:cNvSpPr/>
          <p:nvPr>
            <p:ph type="body" idx="1"/>
          </p:nvPr>
        </p:nvSpPr>
        <p:spPr>
          <a:xfrm>
            <a:off x="1522412" y="1981200"/>
            <a:ext cx="9829801" cy="4187825"/>
          </a:xfrm>
          <a:prstGeom prst="rect">
            <a:avLst/>
          </a:prstGeom>
        </p:spPr>
        <p:txBody>
          <a:bodyPr/>
          <a:lstStyle/>
          <a:p>
            <a:pPr lvl="0">
              <a:lnSpc>
                <a:spcPct val="81000"/>
              </a:lnSpc>
              <a:defRPr sz="1800">
                <a:solidFill>
                  <a:srgbClr val="000000"/>
                </a:solidFill>
              </a:defRPr>
            </a:pPr>
            <a:r>
              <a:rPr sz="2400">
                <a:solidFill>
                  <a:srgbClr val="303030"/>
                </a:solidFill>
              </a:rPr>
              <a:t>When selected for an interview, dress clean, neat and appropriate</a:t>
            </a:r>
            <a:endParaRPr sz="2400">
              <a:solidFill>
                <a:srgbClr val="303030"/>
              </a:solidFill>
            </a:endParaRPr>
          </a:p>
          <a:p>
            <a:pPr lvl="0">
              <a:lnSpc>
                <a:spcPct val="81000"/>
              </a:lnSpc>
              <a:defRPr sz="1800">
                <a:solidFill>
                  <a:srgbClr val="000000"/>
                </a:solidFill>
              </a:defRPr>
            </a:pPr>
            <a:r>
              <a:rPr sz="2400">
                <a:solidFill>
                  <a:srgbClr val="303030"/>
                </a:solidFill>
              </a:rPr>
              <a:t>Be on time </a:t>
            </a:r>
            <a:endParaRPr sz="2400">
              <a:solidFill>
                <a:srgbClr val="303030"/>
              </a:solidFill>
            </a:endParaRPr>
          </a:p>
          <a:p>
            <a:pPr lvl="0">
              <a:lnSpc>
                <a:spcPct val="81000"/>
              </a:lnSpc>
              <a:defRPr sz="1800">
                <a:solidFill>
                  <a:srgbClr val="000000"/>
                </a:solidFill>
              </a:defRPr>
            </a:pPr>
            <a:r>
              <a:rPr sz="2400">
                <a:solidFill>
                  <a:srgbClr val="303030"/>
                </a:solidFill>
              </a:rPr>
              <a:t>Bring extra copies of your resume (even if you sent one in)</a:t>
            </a:r>
            <a:endParaRPr sz="2400">
              <a:solidFill>
                <a:srgbClr val="303030"/>
              </a:solidFill>
            </a:endParaRPr>
          </a:p>
          <a:p>
            <a:pPr lvl="0">
              <a:lnSpc>
                <a:spcPct val="81000"/>
              </a:lnSpc>
              <a:defRPr sz="1800">
                <a:solidFill>
                  <a:srgbClr val="000000"/>
                </a:solidFill>
              </a:defRPr>
            </a:pPr>
            <a:r>
              <a:rPr sz="2400">
                <a:solidFill>
                  <a:srgbClr val="303030"/>
                </a:solidFill>
              </a:rPr>
              <a:t>Bring your cover letter</a:t>
            </a:r>
            <a:endParaRPr sz="2400">
              <a:solidFill>
                <a:srgbClr val="303030"/>
              </a:solidFill>
            </a:endParaRPr>
          </a:p>
          <a:p>
            <a:pPr lvl="0">
              <a:lnSpc>
                <a:spcPct val="81000"/>
              </a:lnSpc>
              <a:defRPr sz="1800">
                <a:solidFill>
                  <a:srgbClr val="000000"/>
                </a:solidFill>
              </a:defRPr>
            </a:pPr>
            <a:r>
              <a:rPr sz="2400">
                <a:solidFill>
                  <a:srgbClr val="303030"/>
                </a:solidFill>
              </a:rPr>
              <a:t>Bring any other materials to show </a:t>
            </a:r>
            <a:endParaRPr sz="2400">
              <a:solidFill>
                <a:srgbClr val="303030"/>
              </a:solidFill>
            </a:endParaRPr>
          </a:p>
          <a:p>
            <a:pPr lvl="0">
              <a:lnSpc>
                <a:spcPct val="81000"/>
              </a:lnSpc>
              <a:defRPr sz="1800">
                <a:solidFill>
                  <a:srgbClr val="000000"/>
                </a:solidFill>
              </a:defRPr>
            </a:pPr>
            <a:r>
              <a:rPr sz="2400">
                <a:solidFill>
                  <a:srgbClr val="303030"/>
                </a:solidFill>
              </a:rPr>
              <a:t>Do NOT chew gum</a:t>
            </a:r>
            <a:endParaRPr sz="2400">
              <a:solidFill>
                <a:srgbClr val="303030"/>
              </a:solidFill>
            </a:endParaRPr>
          </a:p>
          <a:p>
            <a:pPr lvl="0">
              <a:lnSpc>
                <a:spcPct val="81000"/>
              </a:lnSpc>
              <a:defRPr sz="1800">
                <a:solidFill>
                  <a:srgbClr val="000000"/>
                </a:solidFill>
              </a:defRPr>
            </a:pPr>
            <a:r>
              <a:rPr sz="2400">
                <a:solidFill>
                  <a:srgbClr val="303030"/>
                </a:solidFill>
              </a:rPr>
              <a:t>Avoid smoking right before the interview</a:t>
            </a:r>
            <a:endParaRPr sz="2400">
              <a:solidFill>
                <a:srgbClr val="303030"/>
              </a:solidFill>
            </a:endParaRPr>
          </a:p>
          <a:p>
            <a:pPr lvl="0">
              <a:lnSpc>
                <a:spcPct val="81000"/>
              </a:lnSpc>
              <a:defRPr sz="1800">
                <a:solidFill>
                  <a:srgbClr val="000000"/>
                </a:solidFill>
              </a:defRPr>
            </a:pPr>
            <a:r>
              <a:rPr sz="2400">
                <a:solidFill>
                  <a:srgbClr val="303030"/>
                </a:solidFill>
              </a:rPr>
              <a:t>After the interview, follow up with a thank you note</a:t>
            </a:r>
          </a:p>
        </p:txBody>
      </p:sp>
    </p:spTree>
  </p:cSld>
  <p:clrMapOvr>
    <a:masterClrMapping/>
  </p:clrMapOvr>
  <p:transition spd="med"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Interviewing Skills</a:t>
            </a:r>
          </a:p>
        </p:txBody>
      </p:sp>
      <p:sp>
        <p:nvSpPr>
          <p:cNvPr id="141" name="Shape 141"/>
          <p:cNvSpPr/>
          <p:nvPr>
            <p:ph type="body" idx="1"/>
          </p:nvPr>
        </p:nvSpPr>
        <p:spPr>
          <a:xfrm>
            <a:off x="1522412" y="1981200"/>
            <a:ext cx="9829801" cy="4187825"/>
          </a:xfrm>
          <a:prstGeom prst="rect">
            <a:avLst/>
          </a:prstGeom>
        </p:spPr>
        <p:txBody>
          <a:bodyPr/>
          <a:lstStyle>
            <a:lvl1pPr>
              <a:defRPr u="sng">
                <a:solidFill>
                  <a:srgbClr val="506084"/>
                </a:solidFill>
                <a:uFill>
                  <a:solidFill>
                    <a:srgbClr val="506084"/>
                  </a:solidFill>
                </a:uFill>
                <a:hlinkClick r:id="rId2" invalidUrl="" action="" tgtFrame="" tooltip="" history="1" highlightClick="0" endSnd="0"/>
              </a:defRPr>
            </a:lvl1pPr>
          </a:lstStyle>
          <a:p>
            <a:pPr lvl="0">
              <a:defRPr sz="1800" u="none">
                <a:solidFill>
                  <a:srgbClr val="000000"/>
                </a:solidFill>
                <a:uFillTx/>
              </a:defRPr>
            </a:pPr>
            <a:r>
              <a:rPr sz="2400" u="sng">
                <a:solidFill>
                  <a:srgbClr val="506084"/>
                </a:solidFill>
                <a:uFill>
                  <a:solidFill>
                    <a:srgbClr val="506084"/>
                  </a:solidFill>
                </a:uFill>
                <a:hlinkClick r:id="rId2" invalidUrl="" action="" tgtFrame="" tooltip="" history="1" highlightClick="0" endSnd="0"/>
              </a:rPr>
              <a:t>http://www.youtube.com/watch?v=I2IDGXX5-YY</a:t>
            </a:r>
          </a:p>
        </p:txBody>
      </p:sp>
    </p:spTree>
  </p:cSld>
  <p:clrMapOvr>
    <a:masterClrMapping/>
  </p:clrMapOvr>
  <p:transition spd="med"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Interviewing Skills Activity</a:t>
            </a:r>
          </a:p>
        </p:txBody>
      </p:sp>
      <p:sp>
        <p:nvSpPr>
          <p:cNvPr id="144" name="Shape 144"/>
          <p:cNvSpPr/>
          <p:nvPr>
            <p:ph type="body" idx="1"/>
          </p:nvPr>
        </p:nvSpPr>
        <p:spPr>
          <a:xfrm>
            <a:off x="1522412" y="1752600"/>
            <a:ext cx="9829801" cy="4953000"/>
          </a:xfrm>
          <a:prstGeom prst="rect">
            <a:avLst/>
          </a:prstGeom>
        </p:spPr>
        <p:txBody>
          <a:bodyPr/>
          <a:lstStyle/>
          <a:p>
            <a:pPr lvl="0" marL="0" indent="0">
              <a:lnSpc>
                <a:spcPct val="72000"/>
              </a:lnSpc>
              <a:buSzTx/>
              <a:buNone/>
              <a:defRPr sz="1800">
                <a:solidFill>
                  <a:srgbClr val="000000"/>
                </a:solidFill>
              </a:defRPr>
            </a:pPr>
            <a:r>
              <a:rPr sz="1600">
                <a:solidFill>
                  <a:srgbClr val="303030"/>
                </a:solidFill>
              </a:rPr>
              <a:t>Directions: Think about a job or career you are interested in, and complete the following questions according to what you would expect to say in an interview for that position. When finished, practice answering these questions by having a peer interview you. Be prepared to role play for the class </a:t>
            </a:r>
            <a:r>
              <a:rPr sz="1600">
                <a:solidFill>
                  <a:srgbClr val="303030"/>
                </a:solidFill>
                <a:latin typeface="Wingdings"/>
                <a:ea typeface="Wingdings"/>
                <a:cs typeface="Wingdings"/>
                <a:sym typeface="Wingdings"/>
              </a:rPr>
              <a:t>☺ </a:t>
            </a:r>
            <a:endParaRPr sz="1600">
              <a:solidFill>
                <a:srgbClr val="303030"/>
              </a:solidFill>
            </a:endParaRPr>
          </a:p>
          <a:p>
            <a:pPr lvl="0">
              <a:lnSpc>
                <a:spcPct val="72000"/>
              </a:lnSpc>
              <a:defRPr sz="1800">
                <a:solidFill>
                  <a:srgbClr val="000000"/>
                </a:solidFill>
              </a:defRPr>
            </a:pPr>
            <a:r>
              <a:rPr sz="1600">
                <a:solidFill>
                  <a:srgbClr val="303030"/>
                </a:solidFill>
              </a:rPr>
              <a:t>Tell me about yourself.</a:t>
            </a:r>
            <a:endParaRPr sz="1600">
              <a:solidFill>
                <a:srgbClr val="303030"/>
              </a:solidFill>
            </a:endParaRPr>
          </a:p>
          <a:p>
            <a:pPr lvl="0">
              <a:lnSpc>
                <a:spcPct val="72000"/>
              </a:lnSpc>
              <a:defRPr sz="1800">
                <a:solidFill>
                  <a:srgbClr val="000000"/>
                </a:solidFill>
              </a:defRPr>
            </a:pPr>
            <a:r>
              <a:rPr sz="1600">
                <a:solidFill>
                  <a:srgbClr val="303030"/>
                </a:solidFill>
              </a:rPr>
              <a:t>Why should we hire you?</a:t>
            </a:r>
            <a:endParaRPr sz="1600">
              <a:solidFill>
                <a:srgbClr val="303030"/>
              </a:solidFill>
            </a:endParaRPr>
          </a:p>
          <a:p>
            <a:pPr lvl="0">
              <a:lnSpc>
                <a:spcPct val="72000"/>
              </a:lnSpc>
              <a:defRPr sz="1800">
                <a:solidFill>
                  <a:srgbClr val="000000"/>
                </a:solidFill>
              </a:defRPr>
            </a:pPr>
            <a:r>
              <a:rPr sz="1600">
                <a:solidFill>
                  <a:srgbClr val="303030"/>
                </a:solidFill>
              </a:rPr>
              <a:t>What is your greatest strength?</a:t>
            </a:r>
            <a:endParaRPr sz="1600">
              <a:solidFill>
                <a:srgbClr val="303030"/>
              </a:solidFill>
            </a:endParaRPr>
          </a:p>
          <a:p>
            <a:pPr lvl="0">
              <a:lnSpc>
                <a:spcPct val="72000"/>
              </a:lnSpc>
              <a:defRPr sz="1800">
                <a:solidFill>
                  <a:srgbClr val="000000"/>
                </a:solidFill>
              </a:defRPr>
            </a:pPr>
            <a:r>
              <a:rPr sz="1600">
                <a:solidFill>
                  <a:srgbClr val="303030"/>
                </a:solidFill>
              </a:rPr>
              <a:t>What is your greatest weakness?</a:t>
            </a:r>
            <a:endParaRPr sz="1600">
              <a:solidFill>
                <a:srgbClr val="303030"/>
              </a:solidFill>
            </a:endParaRPr>
          </a:p>
          <a:p>
            <a:pPr lvl="0">
              <a:lnSpc>
                <a:spcPct val="72000"/>
              </a:lnSpc>
              <a:defRPr sz="1800">
                <a:solidFill>
                  <a:srgbClr val="000000"/>
                </a:solidFill>
              </a:defRPr>
            </a:pPr>
            <a:r>
              <a:rPr sz="1600">
                <a:solidFill>
                  <a:srgbClr val="303030"/>
                </a:solidFill>
              </a:rPr>
              <a:t>Why do you want to work here?</a:t>
            </a:r>
            <a:endParaRPr sz="1600">
              <a:solidFill>
                <a:srgbClr val="303030"/>
              </a:solidFill>
            </a:endParaRPr>
          </a:p>
          <a:p>
            <a:pPr lvl="0">
              <a:lnSpc>
                <a:spcPct val="72000"/>
              </a:lnSpc>
              <a:defRPr sz="1800">
                <a:solidFill>
                  <a:srgbClr val="000000"/>
                </a:solidFill>
              </a:defRPr>
            </a:pPr>
            <a:r>
              <a:rPr sz="1600">
                <a:solidFill>
                  <a:srgbClr val="303030"/>
                </a:solidFill>
              </a:rPr>
              <a:t>Why did you leave your last job?</a:t>
            </a:r>
            <a:endParaRPr sz="1600">
              <a:solidFill>
                <a:srgbClr val="303030"/>
              </a:solidFill>
            </a:endParaRPr>
          </a:p>
          <a:p>
            <a:pPr lvl="0">
              <a:lnSpc>
                <a:spcPct val="72000"/>
              </a:lnSpc>
              <a:defRPr sz="1800">
                <a:solidFill>
                  <a:srgbClr val="000000"/>
                </a:solidFill>
              </a:defRPr>
            </a:pPr>
            <a:r>
              <a:rPr sz="1600">
                <a:solidFill>
                  <a:srgbClr val="303030"/>
                </a:solidFill>
              </a:rPr>
              <a:t>What is your greatest accomplishment?</a:t>
            </a:r>
            <a:endParaRPr sz="1600">
              <a:solidFill>
                <a:srgbClr val="303030"/>
              </a:solidFill>
            </a:endParaRPr>
          </a:p>
          <a:p>
            <a:pPr lvl="0">
              <a:lnSpc>
                <a:spcPct val="72000"/>
              </a:lnSpc>
              <a:defRPr sz="1800">
                <a:solidFill>
                  <a:srgbClr val="000000"/>
                </a:solidFill>
              </a:defRPr>
            </a:pPr>
            <a:r>
              <a:rPr sz="1600">
                <a:solidFill>
                  <a:srgbClr val="303030"/>
                </a:solidFill>
              </a:rPr>
              <a:t>Describe a difficult work situation and how you handled it.</a:t>
            </a:r>
            <a:endParaRPr sz="1600">
              <a:solidFill>
                <a:srgbClr val="303030"/>
              </a:solidFill>
            </a:endParaRPr>
          </a:p>
          <a:p>
            <a:pPr lvl="0">
              <a:lnSpc>
                <a:spcPct val="72000"/>
              </a:lnSpc>
              <a:defRPr sz="1800">
                <a:solidFill>
                  <a:srgbClr val="000000"/>
                </a:solidFill>
              </a:defRPr>
            </a:pPr>
            <a:r>
              <a:rPr sz="1600">
                <a:solidFill>
                  <a:srgbClr val="303030"/>
                </a:solidFill>
              </a:rPr>
              <a:t>Where do you see yourself in five years?</a:t>
            </a:r>
            <a:endParaRPr sz="1600">
              <a:solidFill>
                <a:srgbClr val="303030"/>
              </a:solidFill>
            </a:endParaRPr>
          </a:p>
          <a:p>
            <a:pPr lvl="0">
              <a:lnSpc>
                <a:spcPct val="72000"/>
              </a:lnSpc>
              <a:defRPr sz="1800">
                <a:solidFill>
                  <a:srgbClr val="000000"/>
                </a:solidFill>
              </a:defRPr>
            </a:pPr>
            <a:r>
              <a:rPr sz="1600">
                <a:solidFill>
                  <a:srgbClr val="303030"/>
                </a:solidFill>
              </a:rPr>
              <a:t>Do you have any questions for me?</a:t>
            </a:r>
          </a:p>
        </p:txBody>
      </p:sp>
    </p:spTree>
  </p:cSld>
  <p:clrMapOvr>
    <a:masterClrMapping/>
  </p:clrMapOvr>
  <p:transition spd="med"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Budgeting Activity</a:t>
            </a:r>
          </a:p>
        </p:txBody>
      </p:sp>
      <p:sp>
        <p:nvSpPr>
          <p:cNvPr id="80" name="Shape 80"/>
          <p:cNvSpPr/>
          <p:nvPr>
            <p:ph type="body" idx="1"/>
          </p:nvPr>
        </p:nvSpPr>
        <p:spPr>
          <a:xfrm>
            <a:off x="1522412" y="1981200"/>
            <a:ext cx="9829801" cy="4187825"/>
          </a:xfrm>
          <a:prstGeom prst="rect">
            <a:avLst/>
          </a:prstGeom>
        </p:spPr>
        <p:txBody>
          <a:bodyPr/>
          <a:lstStyle/>
          <a:p>
            <a:pPr lvl="0">
              <a:defRPr sz="1800">
                <a:solidFill>
                  <a:srgbClr val="000000"/>
                </a:solidFill>
              </a:defRPr>
            </a:pPr>
            <a:endParaRPr sz="2200">
              <a:solidFill>
                <a:srgbClr val="303030"/>
              </a:solidFill>
            </a:endParaRPr>
          </a:p>
          <a:p>
            <a:pPr lvl="0">
              <a:defRPr sz="1800">
                <a:solidFill>
                  <a:srgbClr val="000000"/>
                </a:solidFill>
              </a:defRPr>
            </a:pPr>
            <a:r>
              <a:rPr sz="2200">
                <a:solidFill>
                  <a:srgbClr val="303030"/>
                </a:solidFill>
              </a:rPr>
              <a:t>Using the budget sheet, write down your monthly expenses and total it</a:t>
            </a:r>
            <a:endParaRPr sz="2200">
              <a:solidFill>
                <a:srgbClr val="303030"/>
              </a:solidFill>
            </a:endParaRPr>
          </a:p>
          <a:p>
            <a:pPr lvl="0">
              <a:defRPr sz="1800">
                <a:solidFill>
                  <a:srgbClr val="000000"/>
                </a:solidFill>
              </a:defRPr>
            </a:pPr>
            <a:r>
              <a:rPr sz="2200">
                <a:solidFill>
                  <a:srgbClr val="303030"/>
                </a:solidFill>
              </a:rPr>
              <a:t>Write down your income sources and total it</a:t>
            </a:r>
            <a:endParaRPr sz="2200">
              <a:solidFill>
                <a:srgbClr val="303030"/>
              </a:solidFill>
            </a:endParaRPr>
          </a:p>
          <a:p>
            <a:pPr lvl="0">
              <a:defRPr sz="1800">
                <a:solidFill>
                  <a:srgbClr val="000000"/>
                </a:solidFill>
              </a:defRPr>
            </a:pPr>
            <a:r>
              <a:rPr sz="2200">
                <a:solidFill>
                  <a:srgbClr val="303030"/>
                </a:solidFill>
              </a:rPr>
              <a:t>Subtract expenses from income – did you get a positive or negative number? </a:t>
            </a:r>
            <a:endParaRPr sz="2200">
              <a:solidFill>
                <a:srgbClr val="303030"/>
              </a:solidFill>
            </a:endParaRPr>
          </a:p>
          <a:p>
            <a:pPr lvl="0">
              <a:defRPr sz="1800">
                <a:solidFill>
                  <a:srgbClr val="000000"/>
                </a:solidFill>
              </a:defRPr>
            </a:pPr>
            <a:r>
              <a:rPr sz="2200">
                <a:solidFill>
                  <a:srgbClr val="303030"/>
                </a:solidFill>
              </a:rPr>
              <a:t>What two things can you do to ensure your cash flow is not in the negative? – write it down</a:t>
            </a:r>
            <a:endParaRPr sz="2200">
              <a:solidFill>
                <a:srgbClr val="303030"/>
              </a:solidFill>
            </a:endParaRPr>
          </a:p>
          <a:p>
            <a:pPr lvl="0">
              <a:defRPr sz="1800">
                <a:solidFill>
                  <a:srgbClr val="000000"/>
                </a:solidFill>
              </a:defRPr>
            </a:pPr>
            <a:endParaRPr sz="2200">
              <a:solidFill>
                <a:srgbClr val="303030"/>
              </a:solidFill>
            </a:endParaRPr>
          </a:p>
          <a:p>
            <a:pPr lvl="0" marL="0" indent="0">
              <a:buSzTx/>
              <a:buNone/>
              <a:defRPr sz="1800">
                <a:solidFill>
                  <a:srgbClr val="000000"/>
                </a:solidFill>
              </a:defRPr>
            </a:pPr>
            <a:r>
              <a:rPr sz="2200">
                <a:solidFill>
                  <a:srgbClr val="303030"/>
                </a:solidFill>
              </a:rPr>
              <a:t>Keep this paper out to continue answering questions. At the end of class, this will go into your </a:t>
            </a:r>
            <a:r>
              <a:rPr b="1" sz="2200">
                <a:solidFill>
                  <a:srgbClr val="303030"/>
                </a:solidFill>
              </a:rPr>
              <a:t>working</a:t>
            </a:r>
            <a:r>
              <a:rPr sz="2200">
                <a:solidFill>
                  <a:srgbClr val="303030"/>
                </a:solidFill>
              </a:rPr>
              <a:t> section of your portfolio</a:t>
            </a:r>
          </a:p>
        </p:txBody>
      </p:sp>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A Short Lesson on Financial Aid</a:t>
            </a:r>
          </a:p>
        </p:txBody>
      </p:sp>
      <p:sp>
        <p:nvSpPr>
          <p:cNvPr id="83" name="Shape 83"/>
          <p:cNvSpPr/>
          <p:nvPr>
            <p:ph type="body" idx="1"/>
          </p:nvPr>
        </p:nvSpPr>
        <p:spPr>
          <a:xfrm>
            <a:off x="1522412" y="1752600"/>
            <a:ext cx="9829801" cy="5029200"/>
          </a:xfrm>
          <a:prstGeom prst="rect">
            <a:avLst/>
          </a:prstGeom>
        </p:spPr>
        <p:txBody>
          <a:bodyPr/>
          <a:lstStyle/>
          <a:p>
            <a:pPr lvl="0">
              <a:lnSpc>
                <a:spcPct val="72000"/>
              </a:lnSpc>
              <a:defRPr sz="1800">
                <a:solidFill>
                  <a:srgbClr val="000000"/>
                </a:solidFill>
              </a:defRPr>
            </a:pPr>
            <a:r>
              <a:rPr sz="2000">
                <a:solidFill>
                  <a:srgbClr val="303030"/>
                </a:solidFill>
              </a:rPr>
              <a:t>Loans – money that must be repaid after schooling is completed</a:t>
            </a:r>
            <a:endParaRPr sz="2000">
              <a:solidFill>
                <a:srgbClr val="303030"/>
              </a:solidFill>
            </a:endParaRPr>
          </a:p>
          <a:p>
            <a:pPr lvl="0">
              <a:lnSpc>
                <a:spcPct val="72000"/>
              </a:lnSpc>
              <a:defRPr sz="1800">
                <a:solidFill>
                  <a:srgbClr val="000000"/>
                </a:solidFill>
              </a:defRPr>
            </a:pPr>
            <a:r>
              <a:rPr sz="2000">
                <a:solidFill>
                  <a:srgbClr val="303030"/>
                </a:solidFill>
              </a:rPr>
              <a:t>Grants – federal money given to a student in need – does not have to be repaid (some grants have stipulations though)</a:t>
            </a:r>
            <a:endParaRPr sz="2000">
              <a:solidFill>
                <a:srgbClr val="303030"/>
              </a:solidFill>
            </a:endParaRPr>
          </a:p>
          <a:p>
            <a:pPr lvl="0">
              <a:lnSpc>
                <a:spcPct val="72000"/>
              </a:lnSpc>
              <a:defRPr sz="1800">
                <a:solidFill>
                  <a:srgbClr val="000000"/>
                </a:solidFill>
              </a:defRPr>
            </a:pPr>
            <a:r>
              <a:rPr sz="2000">
                <a:solidFill>
                  <a:srgbClr val="303030"/>
                </a:solidFill>
              </a:rPr>
              <a:t>Scholarships – money that does not have to be repaid</a:t>
            </a:r>
            <a:endParaRPr sz="2000">
              <a:solidFill>
                <a:srgbClr val="303030"/>
              </a:solidFill>
            </a:endParaRPr>
          </a:p>
          <a:p>
            <a:pPr lvl="0">
              <a:lnSpc>
                <a:spcPct val="72000"/>
              </a:lnSpc>
              <a:defRPr sz="1800">
                <a:solidFill>
                  <a:srgbClr val="000000"/>
                </a:solidFill>
              </a:defRPr>
            </a:pPr>
            <a:r>
              <a:rPr sz="2000">
                <a:solidFill>
                  <a:srgbClr val="303030"/>
                </a:solidFill>
              </a:rPr>
              <a:t>Work Study Program – program for students – guarantees them a job that will pay during their college </a:t>
            </a:r>
            <a:endParaRPr sz="2000">
              <a:solidFill>
                <a:srgbClr val="303030"/>
              </a:solidFill>
            </a:endParaRPr>
          </a:p>
          <a:p>
            <a:pPr lvl="0">
              <a:lnSpc>
                <a:spcPct val="72000"/>
              </a:lnSpc>
              <a:defRPr sz="1800">
                <a:solidFill>
                  <a:srgbClr val="000000"/>
                </a:solidFill>
              </a:defRPr>
            </a:pPr>
            <a:r>
              <a:rPr sz="2000">
                <a:solidFill>
                  <a:srgbClr val="303030"/>
                </a:solidFill>
              </a:rPr>
              <a:t>Forgiveness Programs: </a:t>
            </a:r>
            <a:endParaRPr sz="2000">
              <a:solidFill>
                <a:srgbClr val="303030"/>
              </a:solidFill>
            </a:endParaRPr>
          </a:p>
          <a:p>
            <a:pPr lvl="1" marL="511175" indent="-228600">
              <a:lnSpc>
                <a:spcPct val="72000"/>
              </a:lnSpc>
              <a:spcBef>
                <a:spcPts val="1000"/>
              </a:spcBef>
              <a:defRPr sz="1800">
                <a:solidFill>
                  <a:srgbClr val="000000"/>
                </a:solidFill>
              </a:defRPr>
            </a:pPr>
            <a:r>
              <a:rPr sz="1700">
                <a:solidFill>
                  <a:srgbClr val="303030"/>
                </a:solidFill>
              </a:rPr>
              <a:t>For nurses: </a:t>
            </a:r>
            <a:r>
              <a:rPr sz="1700" u="sng">
                <a:solidFill>
                  <a:srgbClr val="506084"/>
                </a:solidFill>
                <a:uFill>
                  <a:solidFill>
                    <a:srgbClr val="506084"/>
                  </a:solidFill>
                </a:uFill>
                <a:hlinkClick r:id="rId2" invalidUrl="" action="" tgtFrame="" tooltip="" history="1" highlightClick="0" endSnd="0"/>
              </a:rPr>
              <a:t>http</a:t>
            </a:r>
            <a:r>
              <a:rPr sz="1700" u="sng">
                <a:solidFill>
                  <a:srgbClr val="506084"/>
                </a:solidFill>
                <a:uFill>
                  <a:solidFill>
                    <a:srgbClr val="506084"/>
                  </a:solidFill>
                </a:uFill>
                <a:hlinkClick r:id="rId2" invalidUrl="" action="" tgtFrame="" tooltip="" history="1" highlightClick="0" endSnd="0"/>
              </a:rPr>
              <a:t>://</a:t>
            </a:r>
            <a:r>
              <a:rPr sz="1700" u="sng">
                <a:solidFill>
                  <a:srgbClr val="506084"/>
                </a:solidFill>
                <a:uFill>
                  <a:solidFill>
                    <a:srgbClr val="506084"/>
                  </a:solidFill>
                </a:uFill>
                <a:hlinkClick r:id="rId2" invalidUrl="" action="" tgtFrame="" tooltip="" history="1" highlightClick="0" endSnd="0"/>
              </a:rPr>
              <a:t>www.floridastudentfinancialaid.org/FFELP/Nursing_Loan_Forgiveness/NursingLoanForgiveness.html</a:t>
            </a:r>
            <a:r>
              <a:rPr sz="1700">
                <a:solidFill>
                  <a:srgbClr val="303030"/>
                </a:solidFill>
              </a:rPr>
              <a:t> </a:t>
            </a:r>
            <a:endParaRPr sz="1700">
              <a:solidFill>
                <a:srgbClr val="303030"/>
              </a:solidFill>
            </a:endParaRPr>
          </a:p>
          <a:p>
            <a:pPr lvl="1" marL="511175" indent="-228600">
              <a:lnSpc>
                <a:spcPct val="72000"/>
              </a:lnSpc>
              <a:spcBef>
                <a:spcPts val="1000"/>
              </a:spcBef>
              <a:defRPr sz="1800">
                <a:solidFill>
                  <a:srgbClr val="000000"/>
                </a:solidFill>
              </a:defRPr>
            </a:pPr>
            <a:r>
              <a:rPr sz="1700">
                <a:solidFill>
                  <a:srgbClr val="303030"/>
                </a:solidFill>
              </a:rPr>
              <a:t>For teachers: </a:t>
            </a:r>
            <a:r>
              <a:rPr sz="1700" u="sng">
                <a:solidFill>
                  <a:srgbClr val="506084"/>
                </a:solidFill>
                <a:uFill>
                  <a:solidFill>
                    <a:srgbClr val="506084"/>
                  </a:solidFill>
                </a:uFill>
                <a:hlinkClick r:id="rId3" invalidUrl="" action="" tgtFrame="" tooltip="" history="1" highlightClick="0" endSnd="0"/>
              </a:rPr>
              <a:t>http</a:t>
            </a:r>
            <a:r>
              <a:rPr sz="1700" u="sng">
                <a:solidFill>
                  <a:srgbClr val="506084"/>
                </a:solidFill>
                <a:uFill>
                  <a:solidFill>
                    <a:srgbClr val="506084"/>
                  </a:solidFill>
                </a:uFill>
                <a:hlinkClick r:id="rId3" invalidUrl="" action="" tgtFrame="" tooltip="" history="1" highlightClick="0" endSnd="0"/>
              </a:rPr>
              <a:t>://</a:t>
            </a:r>
            <a:r>
              <a:rPr sz="1700" u="sng">
                <a:solidFill>
                  <a:srgbClr val="506084"/>
                </a:solidFill>
                <a:uFill>
                  <a:solidFill>
                    <a:srgbClr val="506084"/>
                  </a:solidFill>
                </a:uFill>
                <a:hlinkClick r:id="rId3" invalidUrl="" action="" tgtFrame="" tooltip="" history="1" highlightClick="0" endSnd="0"/>
              </a:rPr>
              <a:t>studentaid.ed.gov/repay-loans/forgiveness-cancellation/charts/teacher</a:t>
            </a:r>
            <a:endParaRPr sz="1700">
              <a:solidFill>
                <a:srgbClr val="303030"/>
              </a:solidFill>
            </a:endParaRPr>
          </a:p>
          <a:p>
            <a:pPr lvl="1" marL="511175" indent="-228600">
              <a:lnSpc>
                <a:spcPct val="72000"/>
              </a:lnSpc>
              <a:spcBef>
                <a:spcPts val="1000"/>
              </a:spcBef>
              <a:defRPr sz="1800">
                <a:solidFill>
                  <a:srgbClr val="000000"/>
                </a:solidFill>
              </a:defRPr>
            </a:pPr>
            <a:r>
              <a:rPr sz="1700">
                <a:solidFill>
                  <a:srgbClr val="303030"/>
                </a:solidFill>
              </a:rPr>
              <a:t>For Public Servants: </a:t>
            </a:r>
            <a:r>
              <a:rPr sz="1700" u="sng">
                <a:solidFill>
                  <a:srgbClr val="506084"/>
                </a:solidFill>
                <a:uFill>
                  <a:solidFill>
                    <a:srgbClr val="506084"/>
                  </a:solidFill>
                </a:uFill>
                <a:hlinkClick r:id="rId4" invalidUrl="" action="" tgtFrame="" tooltip="" history="1" highlightClick="0" endSnd="0"/>
              </a:rPr>
              <a:t>http://</a:t>
            </a:r>
            <a:r>
              <a:rPr sz="1700" u="sng">
                <a:solidFill>
                  <a:srgbClr val="506084"/>
                </a:solidFill>
                <a:uFill>
                  <a:solidFill>
                    <a:srgbClr val="506084"/>
                  </a:solidFill>
                </a:uFill>
                <a:hlinkClick r:id="rId4" invalidUrl="" action="" tgtFrame="" tooltip="" history="1" highlightClick="0" endSnd="0"/>
              </a:rPr>
              <a:t>studentaid.ed.gov/repay-loans/forgiveness-cancellation/charts/public-service</a:t>
            </a:r>
            <a:endParaRPr sz="1700">
              <a:solidFill>
                <a:srgbClr val="303030"/>
              </a:solidFill>
            </a:endParaRPr>
          </a:p>
          <a:p>
            <a:pPr lvl="1" marL="511175" indent="-228600">
              <a:lnSpc>
                <a:spcPct val="72000"/>
              </a:lnSpc>
              <a:spcBef>
                <a:spcPts val="1000"/>
              </a:spcBef>
              <a:defRPr sz="1800">
                <a:solidFill>
                  <a:srgbClr val="000000"/>
                </a:solidFill>
              </a:defRPr>
            </a:pPr>
            <a:r>
              <a:rPr sz="1700">
                <a:solidFill>
                  <a:srgbClr val="303030"/>
                </a:solidFill>
              </a:rPr>
              <a:t>For Individuals with Perkins Loan: </a:t>
            </a:r>
            <a:r>
              <a:rPr sz="1700" u="sng">
                <a:solidFill>
                  <a:srgbClr val="506084"/>
                </a:solidFill>
                <a:uFill>
                  <a:solidFill>
                    <a:srgbClr val="506084"/>
                  </a:solidFill>
                </a:uFill>
                <a:hlinkClick r:id="rId4" invalidUrl="" action="" tgtFrame="" tooltip="" history="1" highlightClick="0" endSnd="0"/>
              </a:rPr>
              <a:t>http://</a:t>
            </a:r>
            <a:r>
              <a:rPr sz="1700" u="sng">
                <a:solidFill>
                  <a:srgbClr val="506084"/>
                </a:solidFill>
                <a:uFill>
                  <a:solidFill>
                    <a:srgbClr val="506084"/>
                  </a:solidFill>
                </a:uFill>
                <a:hlinkClick r:id="rId4" invalidUrl="" action="" tgtFrame="" tooltip="" history="1" highlightClick="0" endSnd="0"/>
              </a:rPr>
              <a:t>studentaid.ed.gov/repay-loans/forgiveness-cancellation/charts/public-service</a:t>
            </a:r>
            <a:endParaRPr sz="1700">
              <a:solidFill>
                <a:srgbClr val="303030"/>
              </a:solidFill>
            </a:endParaRPr>
          </a:p>
          <a:p>
            <a:pPr lvl="1" marL="511175" indent="-228600">
              <a:lnSpc>
                <a:spcPct val="72000"/>
              </a:lnSpc>
              <a:spcBef>
                <a:spcPts val="1000"/>
              </a:spcBef>
              <a:defRPr sz="1800">
                <a:solidFill>
                  <a:srgbClr val="000000"/>
                </a:solidFill>
              </a:defRPr>
            </a:pPr>
            <a:r>
              <a:rPr sz="1700">
                <a:solidFill>
                  <a:srgbClr val="303030"/>
                </a:solidFill>
              </a:rPr>
              <a:t>Other Info on Loan Forgiveness: </a:t>
            </a:r>
            <a:r>
              <a:rPr sz="1700" u="sng">
                <a:solidFill>
                  <a:srgbClr val="506084"/>
                </a:solidFill>
                <a:uFill>
                  <a:solidFill>
                    <a:srgbClr val="506084"/>
                  </a:solidFill>
                </a:uFill>
                <a:hlinkClick r:id="rId5" invalidUrl="" action="" tgtFrame="" tooltip="" history="1" highlightClick="0" endSnd="0"/>
              </a:rPr>
              <a:t>http://www.finaid.org/loans/forgiveness.phtml</a:t>
            </a:r>
          </a:p>
        </p:txBody>
      </p:sp>
    </p:spTree>
  </p:cSld>
  <p:clrMapOvr>
    <a:masterClrMapping/>
  </p:clrMapOvr>
  <p:transition spd="med"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Decision Making Strategies</a:t>
            </a:r>
          </a:p>
        </p:txBody>
      </p:sp>
      <p:sp>
        <p:nvSpPr>
          <p:cNvPr id="86" name="Shape 86"/>
          <p:cNvSpPr/>
          <p:nvPr>
            <p:ph type="body" idx="1"/>
          </p:nvPr>
        </p:nvSpPr>
        <p:spPr>
          <a:xfrm>
            <a:off x="1522412" y="1981200"/>
            <a:ext cx="9829801" cy="4187825"/>
          </a:xfrm>
          <a:prstGeom prst="rect">
            <a:avLst/>
          </a:prstGeom>
        </p:spPr>
        <p:txBody>
          <a:bodyPr/>
          <a:lstStyle/>
          <a:p>
            <a:pPr lvl="0">
              <a:defRPr sz="1800">
                <a:solidFill>
                  <a:srgbClr val="000000"/>
                </a:solidFill>
              </a:defRPr>
            </a:pPr>
            <a:r>
              <a:rPr sz="2400">
                <a:solidFill>
                  <a:srgbClr val="303030"/>
                </a:solidFill>
              </a:rPr>
              <a:t>Do you really need the item or do you just want it?</a:t>
            </a:r>
            <a:endParaRPr sz="2400">
              <a:solidFill>
                <a:srgbClr val="303030"/>
              </a:solidFill>
            </a:endParaRPr>
          </a:p>
          <a:p>
            <a:pPr lvl="0">
              <a:defRPr sz="1800">
                <a:solidFill>
                  <a:srgbClr val="000000"/>
                </a:solidFill>
              </a:defRPr>
            </a:pPr>
            <a:r>
              <a:rPr sz="2400">
                <a:solidFill>
                  <a:srgbClr val="303030"/>
                </a:solidFill>
              </a:rPr>
              <a:t>What could you do with the money you save from not purchasing?</a:t>
            </a:r>
            <a:endParaRPr sz="2400">
              <a:solidFill>
                <a:srgbClr val="303030"/>
              </a:solidFill>
            </a:endParaRPr>
          </a:p>
          <a:p>
            <a:pPr lvl="0">
              <a:defRPr sz="1800">
                <a:solidFill>
                  <a:srgbClr val="000000"/>
                </a:solidFill>
              </a:defRPr>
            </a:pPr>
            <a:r>
              <a:rPr sz="2400">
                <a:solidFill>
                  <a:srgbClr val="303030"/>
                </a:solidFill>
              </a:rPr>
              <a:t>Look at the positives and negatives of the decision</a:t>
            </a:r>
            <a:endParaRPr sz="2400">
              <a:solidFill>
                <a:srgbClr val="303030"/>
              </a:solidFill>
            </a:endParaRPr>
          </a:p>
          <a:p>
            <a:pPr lvl="0">
              <a:defRPr sz="1800">
                <a:solidFill>
                  <a:srgbClr val="000000"/>
                </a:solidFill>
              </a:defRPr>
            </a:pPr>
            <a:r>
              <a:rPr sz="2400">
                <a:solidFill>
                  <a:srgbClr val="303030"/>
                </a:solidFill>
              </a:rPr>
              <a:t>Act on your decision</a:t>
            </a:r>
            <a:endParaRPr sz="2400">
              <a:solidFill>
                <a:srgbClr val="303030"/>
              </a:solidFill>
            </a:endParaRPr>
          </a:p>
          <a:p>
            <a:pPr lvl="0">
              <a:defRPr sz="1800">
                <a:solidFill>
                  <a:srgbClr val="000000"/>
                </a:solidFill>
              </a:defRPr>
            </a:pPr>
            <a:r>
              <a:rPr sz="2400">
                <a:solidFill>
                  <a:srgbClr val="303030"/>
                </a:solidFill>
              </a:rPr>
              <a:t>Evaluate the result – would you make that decision again?</a:t>
            </a:r>
            <a:endParaRPr sz="2400">
              <a:solidFill>
                <a:srgbClr val="303030"/>
              </a:solidFill>
            </a:endParaRPr>
          </a:p>
          <a:p>
            <a:pPr lvl="0" marL="0" indent="0">
              <a:buSzTx/>
              <a:buNone/>
              <a:defRPr sz="1800">
                <a:solidFill>
                  <a:srgbClr val="000000"/>
                </a:solidFill>
              </a:defRPr>
            </a:pPr>
            <a:r>
              <a:rPr b="1" sz="2400">
                <a:solidFill>
                  <a:srgbClr val="303030"/>
                </a:solidFill>
              </a:rPr>
              <a:t>Question: The time you spend earning money is an opportunity cost – are the purchases you make worth the time spent earning the money?</a:t>
            </a:r>
          </a:p>
        </p:txBody>
      </p:sp>
    </p:spTree>
  </p:cSld>
  <p:clrMapOvr>
    <a:masterClrMapping/>
  </p:clrMapOvr>
  <p:transition spd="med"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Saving Strategies</a:t>
            </a:r>
          </a:p>
        </p:txBody>
      </p:sp>
      <p:sp>
        <p:nvSpPr>
          <p:cNvPr id="89" name="Shape 89"/>
          <p:cNvSpPr/>
          <p:nvPr>
            <p:ph type="body" idx="1"/>
          </p:nvPr>
        </p:nvSpPr>
        <p:spPr>
          <a:xfrm>
            <a:off x="1522412" y="1981200"/>
            <a:ext cx="9829801" cy="4187825"/>
          </a:xfrm>
          <a:prstGeom prst="rect">
            <a:avLst/>
          </a:prstGeom>
        </p:spPr>
        <p:txBody>
          <a:bodyPr/>
          <a:lstStyle/>
          <a:p>
            <a:pPr lvl="0">
              <a:lnSpc>
                <a:spcPct val="72000"/>
              </a:lnSpc>
              <a:defRPr sz="1800">
                <a:solidFill>
                  <a:srgbClr val="000000"/>
                </a:solidFill>
              </a:defRPr>
            </a:pPr>
            <a:r>
              <a:rPr sz="2200">
                <a:solidFill>
                  <a:srgbClr val="303030"/>
                </a:solidFill>
              </a:rPr>
              <a:t>Share living spaces</a:t>
            </a:r>
            <a:endParaRPr sz="2200">
              <a:solidFill>
                <a:srgbClr val="303030"/>
              </a:solidFill>
            </a:endParaRPr>
          </a:p>
          <a:p>
            <a:pPr lvl="0">
              <a:lnSpc>
                <a:spcPct val="72000"/>
              </a:lnSpc>
              <a:defRPr sz="1800">
                <a:solidFill>
                  <a:srgbClr val="000000"/>
                </a:solidFill>
              </a:defRPr>
            </a:pPr>
            <a:r>
              <a:rPr sz="2200">
                <a:solidFill>
                  <a:srgbClr val="303030"/>
                </a:solidFill>
              </a:rPr>
              <a:t>Rent or borrow movies – do not buy them</a:t>
            </a:r>
            <a:endParaRPr sz="2200">
              <a:solidFill>
                <a:srgbClr val="303030"/>
              </a:solidFill>
            </a:endParaRPr>
          </a:p>
          <a:p>
            <a:pPr lvl="0">
              <a:lnSpc>
                <a:spcPct val="72000"/>
              </a:lnSpc>
              <a:defRPr sz="1800">
                <a:solidFill>
                  <a:srgbClr val="000000"/>
                </a:solidFill>
              </a:defRPr>
            </a:pPr>
            <a:r>
              <a:rPr sz="2200">
                <a:solidFill>
                  <a:srgbClr val="303030"/>
                </a:solidFill>
              </a:rPr>
              <a:t>Eat at home more than eating out</a:t>
            </a:r>
            <a:endParaRPr sz="2200">
              <a:solidFill>
                <a:srgbClr val="303030"/>
              </a:solidFill>
            </a:endParaRPr>
          </a:p>
          <a:p>
            <a:pPr lvl="0">
              <a:lnSpc>
                <a:spcPct val="72000"/>
              </a:lnSpc>
              <a:defRPr sz="1800">
                <a:solidFill>
                  <a:srgbClr val="000000"/>
                </a:solidFill>
              </a:defRPr>
            </a:pPr>
            <a:r>
              <a:rPr sz="2200">
                <a:solidFill>
                  <a:srgbClr val="303030"/>
                </a:solidFill>
              </a:rPr>
              <a:t>Use coupons!</a:t>
            </a:r>
            <a:endParaRPr sz="2200">
              <a:solidFill>
                <a:srgbClr val="303030"/>
              </a:solidFill>
            </a:endParaRPr>
          </a:p>
          <a:p>
            <a:pPr lvl="0">
              <a:lnSpc>
                <a:spcPct val="72000"/>
              </a:lnSpc>
              <a:defRPr sz="1800">
                <a:solidFill>
                  <a:srgbClr val="000000"/>
                </a:solidFill>
              </a:defRPr>
            </a:pPr>
            <a:r>
              <a:rPr sz="2200">
                <a:solidFill>
                  <a:srgbClr val="303030"/>
                </a:solidFill>
              </a:rPr>
              <a:t>Find discounted items</a:t>
            </a:r>
            <a:endParaRPr sz="2200">
              <a:solidFill>
                <a:srgbClr val="303030"/>
              </a:solidFill>
            </a:endParaRPr>
          </a:p>
          <a:p>
            <a:pPr lvl="0">
              <a:lnSpc>
                <a:spcPct val="72000"/>
              </a:lnSpc>
              <a:defRPr sz="1800">
                <a:solidFill>
                  <a:srgbClr val="000000"/>
                </a:solidFill>
              </a:defRPr>
            </a:pPr>
            <a:r>
              <a:rPr sz="2200">
                <a:solidFill>
                  <a:srgbClr val="303030"/>
                </a:solidFill>
              </a:rPr>
              <a:t>Walk or use public transport</a:t>
            </a:r>
            <a:endParaRPr sz="2200">
              <a:solidFill>
                <a:srgbClr val="303030"/>
              </a:solidFill>
            </a:endParaRPr>
          </a:p>
          <a:p>
            <a:pPr lvl="0">
              <a:lnSpc>
                <a:spcPct val="72000"/>
              </a:lnSpc>
              <a:defRPr sz="1800">
                <a:solidFill>
                  <a:srgbClr val="000000"/>
                </a:solidFill>
              </a:defRPr>
            </a:pPr>
            <a:r>
              <a:rPr sz="2200">
                <a:solidFill>
                  <a:srgbClr val="303030"/>
                </a:solidFill>
              </a:rPr>
              <a:t>Secondhand stores</a:t>
            </a:r>
            <a:endParaRPr sz="2200">
              <a:solidFill>
                <a:srgbClr val="303030"/>
              </a:solidFill>
            </a:endParaRPr>
          </a:p>
          <a:p>
            <a:pPr lvl="0">
              <a:lnSpc>
                <a:spcPct val="72000"/>
              </a:lnSpc>
              <a:defRPr sz="1800">
                <a:solidFill>
                  <a:srgbClr val="000000"/>
                </a:solidFill>
              </a:defRPr>
            </a:pPr>
            <a:r>
              <a:rPr sz="2200">
                <a:solidFill>
                  <a:srgbClr val="303030"/>
                </a:solidFill>
              </a:rPr>
              <a:t>Ask relatives to help with childcare </a:t>
            </a:r>
            <a:endParaRPr sz="2200">
              <a:solidFill>
                <a:srgbClr val="303030"/>
              </a:solidFill>
            </a:endParaRPr>
          </a:p>
          <a:p>
            <a:pPr lvl="0" marL="0" indent="0">
              <a:lnSpc>
                <a:spcPct val="72000"/>
              </a:lnSpc>
              <a:buSzTx/>
              <a:buNone/>
              <a:defRPr sz="1800">
                <a:solidFill>
                  <a:srgbClr val="000000"/>
                </a:solidFill>
              </a:defRPr>
            </a:pPr>
            <a:r>
              <a:rPr b="1" sz="2200">
                <a:solidFill>
                  <a:srgbClr val="303030"/>
                </a:solidFill>
              </a:rPr>
              <a:t>Question: What are three other good saving tips? Jot them down</a:t>
            </a:r>
          </a:p>
        </p:txBody>
      </p:sp>
    </p:spTree>
  </p:cSld>
  <p:clrMapOvr>
    <a:masterClrMapping/>
  </p:clrMapOvr>
  <p:transition spd="med"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How Credit Cards Work</a:t>
            </a:r>
          </a:p>
        </p:txBody>
      </p:sp>
      <p:sp>
        <p:nvSpPr>
          <p:cNvPr id="92" name="Shape 92"/>
          <p:cNvSpPr/>
          <p:nvPr>
            <p:ph type="body" idx="1"/>
          </p:nvPr>
        </p:nvSpPr>
        <p:spPr>
          <a:xfrm>
            <a:off x="1522412" y="1981200"/>
            <a:ext cx="9829801" cy="4187825"/>
          </a:xfrm>
          <a:prstGeom prst="rect">
            <a:avLst/>
          </a:prstGeom>
        </p:spPr>
        <p:txBody>
          <a:bodyPr/>
          <a:lstStyle/>
          <a:p>
            <a:pPr lvl="0">
              <a:defRPr sz="1800">
                <a:solidFill>
                  <a:srgbClr val="000000"/>
                </a:solidFill>
              </a:defRPr>
            </a:pPr>
            <a:r>
              <a:rPr sz="2400">
                <a:solidFill>
                  <a:srgbClr val="303030"/>
                </a:solidFill>
              </a:rPr>
              <a:t>“Using a credit card is like getting a loan. Every time you charge something, you’re borrowing money until you pay it back later that month, or over time. In exchange for this loan, the credit card company adds interest charges to your account, which you must pay along with the purchase amounts. ” - </a:t>
            </a:r>
            <a:r>
              <a:rPr sz="900">
                <a:solidFill>
                  <a:srgbClr val="303030"/>
                </a:solidFill>
                <a:hlinkClick r:id="rId2" invalidUrl="" action="" tgtFrame="" tooltip="" history="1" highlightClick="0" endSnd="0"/>
              </a:rPr>
              <a:t>https://</a:t>
            </a:r>
            <a:r>
              <a:rPr sz="900">
                <a:solidFill>
                  <a:srgbClr val="303030"/>
                </a:solidFill>
                <a:hlinkClick r:id="rId2" invalidUrl="" action="" tgtFrame="" tooltip="" history="1" highlightClick="0" endSnd="0"/>
              </a:rPr>
              <a:t>www.citicards.com/cards/wv/html/cm/student/faq/how-credit-cards-work.html</a:t>
            </a:r>
            <a:endParaRPr sz="900">
              <a:solidFill>
                <a:srgbClr val="303030"/>
              </a:solidFill>
            </a:endParaRPr>
          </a:p>
          <a:p>
            <a:pPr lvl="0" marL="0" indent="0">
              <a:buSzTx/>
              <a:buNone/>
              <a:defRPr sz="1800">
                <a:solidFill>
                  <a:srgbClr val="000000"/>
                </a:solidFill>
              </a:defRPr>
            </a:pPr>
            <a:endParaRPr sz="900">
              <a:solidFill>
                <a:srgbClr val="303030"/>
              </a:solidFill>
            </a:endParaRPr>
          </a:p>
          <a:p>
            <a:pPr lvl="0">
              <a:defRPr sz="1800">
                <a:solidFill>
                  <a:srgbClr val="000000"/>
                </a:solidFill>
              </a:defRPr>
            </a:pPr>
            <a:r>
              <a:rPr b="1" sz="2400">
                <a:solidFill>
                  <a:srgbClr val="303030"/>
                </a:solidFill>
              </a:rPr>
              <a:t>Question: Do you have a credit card? If so, how well are you managing it? If not, do you plan to obtain one, and what is your strategy for staying out of debt?</a:t>
            </a:r>
          </a:p>
        </p:txBody>
      </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1522412" y="381000"/>
            <a:ext cx="9829801" cy="1219200"/>
          </a:xfrm>
          <a:prstGeom prst="rect">
            <a:avLst/>
          </a:prstGeom>
        </p:spPr>
        <p:txBody>
          <a:bodyPr/>
          <a:lstStyle/>
          <a:p>
            <a:pPr lvl="0">
              <a:defRPr sz="1800">
                <a:solidFill>
                  <a:srgbClr val="000000"/>
                </a:solidFill>
              </a:defRPr>
            </a:pPr>
            <a:r>
              <a:rPr sz="3600">
                <a:solidFill>
                  <a:srgbClr val="F7C547"/>
                </a:solidFill>
              </a:rPr>
              <a:t>Credit Cards and College Students</a:t>
            </a:r>
          </a:p>
        </p:txBody>
      </p:sp>
      <p:sp>
        <p:nvSpPr>
          <p:cNvPr id="95" name="Shape 95"/>
          <p:cNvSpPr/>
          <p:nvPr>
            <p:ph type="body" idx="1"/>
          </p:nvPr>
        </p:nvSpPr>
        <p:spPr>
          <a:xfrm>
            <a:off x="1522412" y="1981200"/>
            <a:ext cx="9829801" cy="4187825"/>
          </a:xfrm>
          <a:prstGeom prst="rect">
            <a:avLst/>
          </a:prstGeom>
        </p:spPr>
        <p:txBody>
          <a:bodyPr/>
          <a:lstStyle/>
          <a:p>
            <a:pPr lvl="0">
              <a:defRPr sz="1800">
                <a:solidFill>
                  <a:srgbClr val="000000"/>
                </a:solidFill>
              </a:defRPr>
            </a:pPr>
            <a:r>
              <a:rPr sz="2400" u="sng">
                <a:solidFill>
                  <a:srgbClr val="506084"/>
                </a:solidFill>
                <a:uFill>
                  <a:solidFill>
                    <a:srgbClr val="506084"/>
                  </a:solidFill>
                </a:uFill>
                <a:hlinkClick r:id="rId2" invalidUrl="" action="" tgtFrame="" tooltip="" history="1" highlightClick="0" endSnd="0"/>
              </a:rPr>
              <a:t>http://</a:t>
            </a:r>
            <a:r>
              <a:rPr sz="2400" u="sng">
                <a:solidFill>
                  <a:srgbClr val="506084"/>
                </a:solidFill>
                <a:uFill>
                  <a:solidFill>
                    <a:srgbClr val="506084"/>
                  </a:solidFill>
                </a:uFill>
                <a:hlinkClick r:id="rId2" invalidUrl="" action="" tgtFrame="" tooltip="" history="1" highlightClick="0" endSnd="0"/>
              </a:rPr>
              <a:t>www.youtube.com/watch?v=Y2lBnkCx1j8</a:t>
            </a:r>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title"/>
          </p:nvPr>
        </p:nvSpPr>
        <p:spPr>
          <a:xfrm>
            <a:off x="1522410" y="2237095"/>
            <a:ext cx="8229601" cy="2411105"/>
          </a:xfrm>
          <a:prstGeom prst="rect">
            <a:avLst/>
          </a:prstGeom>
        </p:spPr>
        <p:txBody>
          <a:bodyPr/>
          <a:lstStyle/>
          <a:p>
            <a:pPr lvl="0">
              <a:defRPr sz="1800">
                <a:solidFill>
                  <a:srgbClr val="000000"/>
                </a:solidFill>
              </a:defRPr>
            </a:pPr>
            <a:r>
              <a:rPr sz="4800">
                <a:solidFill>
                  <a:srgbClr val="303030"/>
                </a:solidFill>
              </a:rPr>
              <a:t>Career Management</a:t>
            </a:r>
          </a:p>
        </p:txBody>
      </p:sp>
      <p:sp>
        <p:nvSpPr>
          <p:cNvPr id="98" name="Shape 98"/>
          <p:cNvSpPr/>
          <p:nvPr>
            <p:ph type="body" idx="1"/>
          </p:nvPr>
        </p:nvSpPr>
        <p:spPr>
          <a:xfrm>
            <a:off x="1522412" y="4876800"/>
            <a:ext cx="8229601" cy="1292225"/>
          </a:xfrm>
          <a:prstGeom prst="rect">
            <a:avLst/>
          </a:prstGeom>
        </p:spPr>
        <p:txBody>
          <a:bodyPr/>
          <a:lstStyle/>
          <a:p>
            <a:pPr lvl="0"/>
          </a:p>
        </p:txBody>
      </p:sp>
    </p:spTree>
  </p:cSld>
  <p:clrMapOvr>
    <a:masterClrMapping/>
  </p:clrMapOvr>
  <p:transition spd="med"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303030"/>
      </a:dk1>
      <a:lt1>
        <a:srgbClr val="FFFFFF"/>
      </a:lt1>
      <a:dk2>
        <a:srgbClr val="A7A7A7"/>
      </a:dk2>
      <a:lt2>
        <a:srgbClr val="535353"/>
      </a:lt2>
      <a:accent1>
        <a:srgbClr val="F7C547"/>
      </a:accent1>
      <a:accent2>
        <a:srgbClr val="AB3C33"/>
      </a:accent2>
      <a:accent3>
        <a:srgbClr val="506084"/>
      </a:accent3>
      <a:accent4>
        <a:srgbClr val="599EA5"/>
      </a:accent4>
      <a:accent5>
        <a:srgbClr val="758F21"/>
      </a:accent5>
      <a:accent6>
        <a:srgbClr val="894A2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F7C547"/>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0303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7C54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0303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7C547"/>
      </a:accent1>
      <a:accent2>
        <a:srgbClr val="AB3C33"/>
      </a:accent2>
      <a:accent3>
        <a:srgbClr val="506084"/>
      </a:accent3>
      <a:accent4>
        <a:srgbClr val="599EA5"/>
      </a:accent4>
      <a:accent5>
        <a:srgbClr val="758F21"/>
      </a:accent5>
      <a:accent6>
        <a:srgbClr val="894A2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F7C547"/>
          </a:solidFill>
          <a:prstDash val="solid"/>
          <a:bevel/>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0303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F7C547"/>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03030"/>
            </a:solidFill>
            <a:effectLst/>
            <a:uFillTx/>
            <a:latin typeface="Cambria"/>
            <a:ea typeface="Cambria"/>
            <a:cs typeface="Cambria"/>
            <a:sym typeface="Cambr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